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5" r:id="rId2"/>
    <p:sldId id="271" r:id="rId3"/>
    <p:sldId id="272" r:id="rId4"/>
    <p:sldId id="273" r:id="rId5"/>
    <p:sldId id="284" r:id="rId6"/>
    <p:sldId id="275" r:id="rId7"/>
    <p:sldId id="276" r:id="rId8"/>
    <p:sldId id="282" r:id="rId9"/>
    <p:sldId id="283" r:id="rId10"/>
    <p:sldId id="274" r:id="rId11"/>
    <p:sldId id="277" r:id="rId12"/>
    <p:sldId id="278" r:id="rId13"/>
    <p:sldId id="279" r:id="rId14"/>
    <p:sldId id="280" r:id="rId15"/>
    <p:sldId id="281" r:id="rId16"/>
    <p:sldId id="285" r:id="rId17"/>
    <p:sldId id="28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15"/>
    <a:srgbClr val="363650"/>
    <a:srgbClr val="FFFFCC"/>
    <a:srgbClr val="191937"/>
    <a:srgbClr val="000021"/>
    <a:srgbClr val="536B8A"/>
    <a:srgbClr val="658075"/>
    <a:srgbClr val="4A695D"/>
    <a:srgbClr val="3B5D5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33" d="100"/>
          <a:sy n="33" d="100"/>
        </p:scale>
        <p:origin x="3135" y="16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6-15T19:01:14.489"/>
    </inkml:context>
    <inkml:brush xml:id="br0">
      <inkml:brushProperty name="width" value="0.05" units="cm"/>
      <inkml:brushProperty name="height" value="0.05" units="cm"/>
      <inkml:brushProperty name="color" value="#AE198D"/>
      <inkml:brushProperty name="inkEffects" value="galaxy"/>
      <inkml:brushProperty name="anchorX" value="0"/>
      <inkml:brushProperty name="anchorY" value="0"/>
      <inkml:brushProperty name="scaleFactor" value="0.5"/>
    </inkml:brush>
  </inkml:definitions>
  <inkml:trace contextRef="#ctx0" brushRef="#br0">0 1 24575,'564'6209'0</inkml:trace>
</inkml:ink>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26BCBF-9861-4DBB-BA62-CE053C625F59}" type="datetimeFigureOut">
              <a:rPr lang="en-PK" smtClean="0"/>
              <a:t>15/06/2025</a:t>
            </a:fld>
            <a:endParaRPr lang="en-PK"/>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0E9DD-1898-4136-817E-46D029A32F3F}" type="slidenum">
              <a:rPr lang="en-PK" smtClean="0"/>
              <a:t>‹#›</a:t>
            </a:fld>
            <a:endParaRPr lang="en-PK"/>
          </a:p>
        </p:txBody>
      </p:sp>
    </p:spTree>
    <p:extLst>
      <p:ext uri="{BB962C8B-B14F-4D97-AF65-F5344CB8AC3E}">
        <p14:creationId xmlns:p14="http://schemas.microsoft.com/office/powerpoint/2010/main" val="3700134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fld id="{A570E9DD-1898-4136-817E-46D029A32F3F}" type="slidenum">
              <a:rPr lang="en-PK" smtClean="0"/>
              <a:t>1</a:t>
            </a:fld>
            <a:endParaRPr lang="en-PK"/>
          </a:p>
        </p:txBody>
      </p:sp>
    </p:spTree>
    <p:extLst>
      <p:ext uri="{BB962C8B-B14F-4D97-AF65-F5344CB8AC3E}">
        <p14:creationId xmlns:p14="http://schemas.microsoft.com/office/powerpoint/2010/main" val="19544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94431-316A-3FEA-723C-39482B811F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052E04-EBA9-0C59-B08A-C811F6FDFC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ED2A6E-56D4-80F6-E5E4-5A2A1CF5639C}"/>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9D9E7AEF-AB9A-2271-6599-987ED41B331E}"/>
              </a:ext>
            </a:extLst>
          </p:cNvPr>
          <p:cNvSpPr>
            <a:spLocks noGrp="1"/>
          </p:cNvSpPr>
          <p:nvPr>
            <p:ph type="sldNum" sz="quarter" idx="5"/>
          </p:nvPr>
        </p:nvSpPr>
        <p:spPr/>
        <p:txBody>
          <a:bodyPr/>
          <a:lstStyle/>
          <a:p>
            <a:fld id="{A570E9DD-1898-4136-817E-46D029A32F3F}" type="slidenum">
              <a:rPr lang="en-PK" smtClean="0"/>
              <a:t>10</a:t>
            </a:fld>
            <a:endParaRPr lang="en-PK"/>
          </a:p>
        </p:txBody>
      </p:sp>
    </p:spTree>
    <p:extLst>
      <p:ext uri="{BB962C8B-B14F-4D97-AF65-F5344CB8AC3E}">
        <p14:creationId xmlns:p14="http://schemas.microsoft.com/office/powerpoint/2010/main" val="3333296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79AB7-7898-1B43-A025-E1A9D6E120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E577D-131D-BEB6-5E8E-6DF2D5BFB2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A66F50-F590-23CB-612C-9932D6A57508}"/>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3F471091-20D6-4EDC-C2E8-17836FCF460E}"/>
              </a:ext>
            </a:extLst>
          </p:cNvPr>
          <p:cNvSpPr>
            <a:spLocks noGrp="1"/>
          </p:cNvSpPr>
          <p:nvPr>
            <p:ph type="sldNum" sz="quarter" idx="5"/>
          </p:nvPr>
        </p:nvSpPr>
        <p:spPr/>
        <p:txBody>
          <a:bodyPr/>
          <a:lstStyle/>
          <a:p>
            <a:fld id="{A570E9DD-1898-4136-817E-46D029A32F3F}" type="slidenum">
              <a:rPr lang="en-PK" smtClean="0"/>
              <a:t>11</a:t>
            </a:fld>
            <a:endParaRPr lang="en-PK"/>
          </a:p>
        </p:txBody>
      </p:sp>
    </p:spTree>
    <p:extLst>
      <p:ext uri="{BB962C8B-B14F-4D97-AF65-F5344CB8AC3E}">
        <p14:creationId xmlns:p14="http://schemas.microsoft.com/office/powerpoint/2010/main" val="4022383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C2C611-A9CE-3221-5B94-2894729638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FEA748-BD07-A367-4EEA-F08A3605EC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3B8DE4-1287-5309-FAFF-9227A4DD8763}"/>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5812C2DF-0A52-A3EF-5759-9F34BE939E18}"/>
              </a:ext>
            </a:extLst>
          </p:cNvPr>
          <p:cNvSpPr>
            <a:spLocks noGrp="1"/>
          </p:cNvSpPr>
          <p:nvPr>
            <p:ph type="sldNum" sz="quarter" idx="5"/>
          </p:nvPr>
        </p:nvSpPr>
        <p:spPr/>
        <p:txBody>
          <a:bodyPr/>
          <a:lstStyle/>
          <a:p>
            <a:fld id="{A570E9DD-1898-4136-817E-46D029A32F3F}" type="slidenum">
              <a:rPr lang="en-PK" smtClean="0"/>
              <a:t>12</a:t>
            </a:fld>
            <a:endParaRPr lang="en-PK"/>
          </a:p>
        </p:txBody>
      </p:sp>
    </p:spTree>
    <p:extLst>
      <p:ext uri="{BB962C8B-B14F-4D97-AF65-F5344CB8AC3E}">
        <p14:creationId xmlns:p14="http://schemas.microsoft.com/office/powerpoint/2010/main" val="2064193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320E17-9D2D-78DF-FE63-3CE47916F7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F817F6-6C9E-BAA1-FA16-40A441E920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5DACE0-F0AC-A3EF-579F-9B7490D214D3}"/>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227CF172-DDCE-7D9F-52BA-872C89C203B3}"/>
              </a:ext>
            </a:extLst>
          </p:cNvPr>
          <p:cNvSpPr>
            <a:spLocks noGrp="1"/>
          </p:cNvSpPr>
          <p:nvPr>
            <p:ph type="sldNum" sz="quarter" idx="5"/>
          </p:nvPr>
        </p:nvSpPr>
        <p:spPr/>
        <p:txBody>
          <a:bodyPr/>
          <a:lstStyle/>
          <a:p>
            <a:fld id="{A570E9DD-1898-4136-817E-46D029A32F3F}" type="slidenum">
              <a:rPr lang="en-PK" smtClean="0"/>
              <a:t>13</a:t>
            </a:fld>
            <a:endParaRPr lang="en-PK"/>
          </a:p>
        </p:txBody>
      </p:sp>
    </p:spTree>
    <p:extLst>
      <p:ext uri="{BB962C8B-B14F-4D97-AF65-F5344CB8AC3E}">
        <p14:creationId xmlns:p14="http://schemas.microsoft.com/office/powerpoint/2010/main" val="3930866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1674FE-E804-DE3B-B7F5-FB9EAA3025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33C028-3EEF-6C11-8F68-DF4059928B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2CCD2A-2B50-7BCF-9662-88CEA9E93124}"/>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4B8253E2-6D28-9063-CC4B-0F83BFB006B9}"/>
              </a:ext>
            </a:extLst>
          </p:cNvPr>
          <p:cNvSpPr>
            <a:spLocks noGrp="1"/>
          </p:cNvSpPr>
          <p:nvPr>
            <p:ph type="sldNum" sz="quarter" idx="5"/>
          </p:nvPr>
        </p:nvSpPr>
        <p:spPr/>
        <p:txBody>
          <a:bodyPr/>
          <a:lstStyle/>
          <a:p>
            <a:fld id="{A570E9DD-1898-4136-817E-46D029A32F3F}" type="slidenum">
              <a:rPr lang="en-PK" smtClean="0"/>
              <a:t>14</a:t>
            </a:fld>
            <a:endParaRPr lang="en-PK"/>
          </a:p>
        </p:txBody>
      </p:sp>
    </p:spTree>
    <p:extLst>
      <p:ext uri="{BB962C8B-B14F-4D97-AF65-F5344CB8AC3E}">
        <p14:creationId xmlns:p14="http://schemas.microsoft.com/office/powerpoint/2010/main" val="27263087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011A51-09EB-6672-C5DF-B60791CD82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69E5B9-0DF3-EF75-E9B9-DC8BB57A5E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735A920-28E4-2407-3F58-B607B83F59B3}"/>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E2466AA5-CBFC-6A9A-1CE2-9D2069383465}"/>
              </a:ext>
            </a:extLst>
          </p:cNvPr>
          <p:cNvSpPr>
            <a:spLocks noGrp="1"/>
          </p:cNvSpPr>
          <p:nvPr>
            <p:ph type="sldNum" sz="quarter" idx="5"/>
          </p:nvPr>
        </p:nvSpPr>
        <p:spPr/>
        <p:txBody>
          <a:bodyPr/>
          <a:lstStyle/>
          <a:p>
            <a:fld id="{A570E9DD-1898-4136-817E-46D029A32F3F}" type="slidenum">
              <a:rPr lang="en-PK" smtClean="0"/>
              <a:t>15</a:t>
            </a:fld>
            <a:endParaRPr lang="en-PK"/>
          </a:p>
        </p:txBody>
      </p:sp>
    </p:spTree>
    <p:extLst>
      <p:ext uri="{BB962C8B-B14F-4D97-AF65-F5344CB8AC3E}">
        <p14:creationId xmlns:p14="http://schemas.microsoft.com/office/powerpoint/2010/main" val="3592544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654FB-1378-CD2E-852A-BFE92BA03A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C91893-6303-7B6C-F17A-2B0F4A0127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BCF717-C3CA-01E0-B907-397AC5D47233}"/>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F4160376-6894-DCBB-1FD1-F2F690D50FB6}"/>
              </a:ext>
            </a:extLst>
          </p:cNvPr>
          <p:cNvSpPr>
            <a:spLocks noGrp="1"/>
          </p:cNvSpPr>
          <p:nvPr>
            <p:ph type="sldNum" sz="quarter" idx="5"/>
          </p:nvPr>
        </p:nvSpPr>
        <p:spPr/>
        <p:txBody>
          <a:bodyPr/>
          <a:lstStyle/>
          <a:p>
            <a:fld id="{A570E9DD-1898-4136-817E-46D029A32F3F}" type="slidenum">
              <a:rPr lang="en-PK" smtClean="0"/>
              <a:t>16</a:t>
            </a:fld>
            <a:endParaRPr lang="en-PK"/>
          </a:p>
        </p:txBody>
      </p:sp>
    </p:spTree>
    <p:extLst>
      <p:ext uri="{BB962C8B-B14F-4D97-AF65-F5344CB8AC3E}">
        <p14:creationId xmlns:p14="http://schemas.microsoft.com/office/powerpoint/2010/main" val="793734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F23C1-A773-BFC9-1C5E-749A082689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3F33B5-C4FD-F000-886E-89FE3BC84D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023683-00F2-DF56-7554-A4AFD04FEDE8}"/>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BEE6F730-2446-1618-9948-DE279C7CEE85}"/>
              </a:ext>
            </a:extLst>
          </p:cNvPr>
          <p:cNvSpPr>
            <a:spLocks noGrp="1"/>
          </p:cNvSpPr>
          <p:nvPr>
            <p:ph type="sldNum" sz="quarter" idx="5"/>
          </p:nvPr>
        </p:nvSpPr>
        <p:spPr/>
        <p:txBody>
          <a:bodyPr/>
          <a:lstStyle/>
          <a:p>
            <a:fld id="{A570E9DD-1898-4136-817E-46D029A32F3F}" type="slidenum">
              <a:rPr lang="en-PK" smtClean="0"/>
              <a:t>17</a:t>
            </a:fld>
            <a:endParaRPr lang="en-PK"/>
          </a:p>
        </p:txBody>
      </p:sp>
    </p:spTree>
    <p:extLst>
      <p:ext uri="{BB962C8B-B14F-4D97-AF65-F5344CB8AC3E}">
        <p14:creationId xmlns:p14="http://schemas.microsoft.com/office/powerpoint/2010/main" val="2072899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FE8115-EDDA-F84E-A2EB-7C8A0F5459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754028-E4AF-0E10-4E6F-148CFE0595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16B061-DE30-7710-580D-0854D6DC9B41}"/>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A953C1BE-B6FD-EAEB-6529-3D094D65B2B2}"/>
              </a:ext>
            </a:extLst>
          </p:cNvPr>
          <p:cNvSpPr>
            <a:spLocks noGrp="1"/>
          </p:cNvSpPr>
          <p:nvPr>
            <p:ph type="sldNum" sz="quarter" idx="5"/>
          </p:nvPr>
        </p:nvSpPr>
        <p:spPr/>
        <p:txBody>
          <a:bodyPr/>
          <a:lstStyle/>
          <a:p>
            <a:fld id="{A570E9DD-1898-4136-817E-46D029A32F3F}" type="slidenum">
              <a:rPr lang="en-PK" smtClean="0"/>
              <a:t>2</a:t>
            </a:fld>
            <a:endParaRPr lang="en-PK"/>
          </a:p>
        </p:txBody>
      </p:sp>
    </p:spTree>
    <p:extLst>
      <p:ext uri="{BB962C8B-B14F-4D97-AF65-F5344CB8AC3E}">
        <p14:creationId xmlns:p14="http://schemas.microsoft.com/office/powerpoint/2010/main" val="32254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7886F-07CA-6C47-C4F7-4FD08A78DF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F8A853-912C-39E8-A79C-094427178F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C6C0-F964-1086-B06A-752A7EF3325F}"/>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5E9A8A0F-D1F9-0033-F7B7-2D6C668898E9}"/>
              </a:ext>
            </a:extLst>
          </p:cNvPr>
          <p:cNvSpPr>
            <a:spLocks noGrp="1"/>
          </p:cNvSpPr>
          <p:nvPr>
            <p:ph type="sldNum" sz="quarter" idx="5"/>
          </p:nvPr>
        </p:nvSpPr>
        <p:spPr/>
        <p:txBody>
          <a:bodyPr/>
          <a:lstStyle/>
          <a:p>
            <a:fld id="{A570E9DD-1898-4136-817E-46D029A32F3F}" type="slidenum">
              <a:rPr lang="en-PK" smtClean="0"/>
              <a:t>3</a:t>
            </a:fld>
            <a:endParaRPr lang="en-PK"/>
          </a:p>
        </p:txBody>
      </p:sp>
    </p:spTree>
    <p:extLst>
      <p:ext uri="{BB962C8B-B14F-4D97-AF65-F5344CB8AC3E}">
        <p14:creationId xmlns:p14="http://schemas.microsoft.com/office/powerpoint/2010/main" val="4206203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5C5ED-20FC-E0A1-46E7-D8CFF99A76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1B1293-2121-1DD1-6C1D-1C22895140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18D934-4711-3844-A88E-158A768080E4}"/>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8D152F06-F10C-1A19-BE9D-D841A494B8CD}"/>
              </a:ext>
            </a:extLst>
          </p:cNvPr>
          <p:cNvSpPr>
            <a:spLocks noGrp="1"/>
          </p:cNvSpPr>
          <p:nvPr>
            <p:ph type="sldNum" sz="quarter" idx="5"/>
          </p:nvPr>
        </p:nvSpPr>
        <p:spPr/>
        <p:txBody>
          <a:bodyPr/>
          <a:lstStyle/>
          <a:p>
            <a:fld id="{A570E9DD-1898-4136-817E-46D029A32F3F}" type="slidenum">
              <a:rPr lang="en-PK" smtClean="0"/>
              <a:t>4</a:t>
            </a:fld>
            <a:endParaRPr lang="en-PK"/>
          </a:p>
        </p:txBody>
      </p:sp>
    </p:spTree>
    <p:extLst>
      <p:ext uri="{BB962C8B-B14F-4D97-AF65-F5344CB8AC3E}">
        <p14:creationId xmlns:p14="http://schemas.microsoft.com/office/powerpoint/2010/main" val="3009360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1FB0B-6C51-1EAC-2FFF-58D7681EED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CD64E3-501E-75A1-AF89-040EA1255A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A61287-0C4B-7021-98C7-8BA4AC808842}"/>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174A6B43-A23B-54D3-7E41-4EF1AA6AB254}"/>
              </a:ext>
            </a:extLst>
          </p:cNvPr>
          <p:cNvSpPr>
            <a:spLocks noGrp="1"/>
          </p:cNvSpPr>
          <p:nvPr>
            <p:ph type="sldNum" sz="quarter" idx="5"/>
          </p:nvPr>
        </p:nvSpPr>
        <p:spPr/>
        <p:txBody>
          <a:bodyPr/>
          <a:lstStyle/>
          <a:p>
            <a:fld id="{A570E9DD-1898-4136-817E-46D029A32F3F}" type="slidenum">
              <a:rPr lang="en-PK" smtClean="0"/>
              <a:t>5</a:t>
            </a:fld>
            <a:endParaRPr lang="en-PK"/>
          </a:p>
        </p:txBody>
      </p:sp>
    </p:spTree>
    <p:extLst>
      <p:ext uri="{BB962C8B-B14F-4D97-AF65-F5344CB8AC3E}">
        <p14:creationId xmlns:p14="http://schemas.microsoft.com/office/powerpoint/2010/main" val="892041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181D8-ACA1-F697-A20C-536F872BDC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37D892-1C17-7D20-DFF6-B3C3FE242D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83827D-442E-ED74-1CED-950DAEFE5769}"/>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C182256E-D2CF-EB04-32B0-7E089F02D1DF}"/>
              </a:ext>
            </a:extLst>
          </p:cNvPr>
          <p:cNvSpPr>
            <a:spLocks noGrp="1"/>
          </p:cNvSpPr>
          <p:nvPr>
            <p:ph type="sldNum" sz="quarter" idx="5"/>
          </p:nvPr>
        </p:nvSpPr>
        <p:spPr/>
        <p:txBody>
          <a:bodyPr/>
          <a:lstStyle/>
          <a:p>
            <a:fld id="{A570E9DD-1898-4136-817E-46D029A32F3F}" type="slidenum">
              <a:rPr lang="en-PK" smtClean="0"/>
              <a:t>6</a:t>
            </a:fld>
            <a:endParaRPr lang="en-PK"/>
          </a:p>
        </p:txBody>
      </p:sp>
    </p:spTree>
    <p:extLst>
      <p:ext uri="{BB962C8B-B14F-4D97-AF65-F5344CB8AC3E}">
        <p14:creationId xmlns:p14="http://schemas.microsoft.com/office/powerpoint/2010/main" val="2196874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281381-E27E-585A-71EC-68194FC6EF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20B415-3452-B9F0-0EFE-7D704C2DF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E2EB541-48CA-6B8E-05C1-038A277D950A}"/>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F222CF21-0CE3-BDF4-D578-99E4EBA6D77B}"/>
              </a:ext>
            </a:extLst>
          </p:cNvPr>
          <p:cNvSpPr>
            <a:spLocks noGrp="1"/>
          </p:cNvSpPr>
          <p:nvPr>
            <p:ph type="sldNum" sz="quarter" idx="5"/>
          </p:nvPr>
        </p:nvSpPr>
        <p:spPr/>
        <p:txBody>
          <a:bodyPr/>
          <a:lstStyle/>
          <a:p>
            <a:fld id="{A570E9DD-1898-4136-817E-46D029A32F3F}" type="slidenum">
              <a:rPr lang="en-PK" smtClean="0"/>
              <a:t>7</a:t>
            </a:fld>
            <a:endParaRPr lang="en-PK"/>
          </a:p>
        </p:txBody>
      </p:sp>
    </p:spTree>
    <p:extLst>
      <p:ext uri="{BB962C8B-B14F-4D97-AF65-F5344CB8AC3E}">
        <p14:creationId xmlns:p14="http://schemas.microsoft.com/office/powerpoint/2010/main" val="576701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6BBAB-C370-E832-5FDD-5A4511BC5D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19A355-1D79-646E-F7E2-AF7BB44FB2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E937B0-94AF-0DAF-E4C1-907BF5977B7B}"/>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59362A28-78FD-E242-435A-1300D479B42B}"/>
              </a:ext>
            </a:extLst>
          </p:cNvPr>
          <p:cNvSpPr>
            <a:spLocks noGrp="1"/>
          </p:cNvSpPr>
          <p:nvPr>
            <p:ph type="sldNum" sz="quarter" idx="5"/>
          </p:nvPr>
        </p:nvSpPr>
        <p:spPr/>
        <p:txBody>
          <a:bodyPr/>
          <a:lstStyle/>
          <a:p>
            <a:fld id="{A570E9DD-1898-4136-817E-46D029A32F3F}" type="slidenum">
              <a:rPr lang="en-PK" smtClean="0"/>
              <a:t>8</a:t>
            </a:fld>
            <a:endParaRPr lang="en-PK"/>
          </a:p>
        </p:txBody>
      </p:sp>
    </p:spTree>
    <p:extLst>
      <p:ext uri="{BB962C8B-B14F-4D97-AF65-F5344CB8AC3E}">
        <p14:creationId xmlns:p14="http://schemas.microsoft.com/office/powerpoint/2010/main" val="13001426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DFD77A-7E36-A57F-82D0-15C0FDE31A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6A77D9-7D30-2B20-6B38-5D362A71BC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322C18-B6A9-EF13-9F3C-BE0A92EF24AF}"/>
              </a:ext>
            </a:extLst>
          </p:cNvPr>
          <p:cNvSpPr>
            <a:spLocks noGrp="1"/>
          </p:cNvSpPr>
          <p:nvPr>
            <p:ph type="body" idx="1"/>
          </p:nvPr>
        </p:nvSpPr>
        <p:spPr/>
        <p:txBody>
          <a:bodyPr/>
          <a:lstStyle/>
          <a:p>
            <a:endParaRPr lang="en-PK" dirty="0"/>
          </a:p>
        </p:txBody>
      </p:sp>
      <p:sp>
        <p:nvSpPr>
          <p:cNvPr id="4" name="Slide Number Placeholder 3">
            <a:extLst>
              <a:ext uri="{FF2B5EF4-FFF2-40B4-BE49-F238E27FC236}">
                <a16:creationId xmlns:a16="http://schemas.microsoft.com/office/drawing/2014/main" id="{72589F92-0700-9253-CB61-7F02B7F34950}"/>
              </a:ext>
            </a:extLst>
          </p:cNvPr>
          <p:cNvSpPr>
            <a:spLocks noGrp="1"/>
          </p:cNvSpPr>
          <p:nvPr>
            <p:ph type="sldNum" sz="quarter" idx="5"/>
          </p:nvPr>
        </p:nvSpPr>
        <p:spPr/>
        <p:txBody>
          <a:bodyPr/>
          <a:lstStyle/>
          <a:p>
            <a:fld id="{A570E9DD-1898-4136-817E-46D029A32F3F}" type="slidenum">
              <a:rPr lang="en-PK" smtClean="0"/>
              <a:t>9</a:t>
            </a:fld>
            <a:endParaRPr lang="en-PK"/>
          </a:p>
        </p:txBody>
      </p:sp>
    </p:spTree>
    <p:extLst>
      <p:ext uri="{BB962C8B-B14F-4D97-AF65-F5344CB8AC3E}">
        <p14:creationId xmlns:p14="http://schemas.microsoft.com/office/powerpoint/2010/main" val="1236598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1CE8623-97A5-45B1-B305-F0982D66FA3A}" type="datetime1">
              <a:rPr lang="en-US" smtClean="0"/>
              <a:t>6/15/2025</a:t>
            </a:fld>
            <a:endParaRPr lang="en-US"/>
          </a:p>
        </p:txBody>
      </p:sp>
      <p:sp>
        <p:nvSpPr>
          <p:cNvPr id="5" name="Footer Placeholder 4"/>
          <p:cNvSpPr>
            <a:spLocks noGrp="1"/>
          </p:cNvSpPr>
          <p:nvPr>
            <p:ph type="ftr" sz="quarter" idx="11"/>
          </p:nvPr>
        </p:nvSpPr>
        <p:spPr/>
        <p:txBody>
          <a:bodyPr/>
          <a:lstStyle/>
          <a:p>
            <a:r>
              <a:rPr lang="en-US"/>
              <a:t>~Where Glamour Meets Artistry~</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F2DB7CE-7E06-4FAC-BE58-0CE277280D45}" type="datetime1">
              <a:rPr lang="en-US" smtClean="0"/>
              <a:t>6/15/2025</a:t>
            </a:fld>
            <a:endParaRPr lang="en-US"/>
          </a:p>
        </p:txBody>
      </p:sp>
      <p:sp>
        <p:nvSpPr>
          <p:cNvPr id="5" name="Footer Placeholder 4"/>
          <p:cNvSpPr>
            <a:spLocks noGrp="1"/>
          </p:cNvSpPr>
          <p:nvPr>
            <p:ph type="ftr" sz="quarter" idx="11"/>
          </p:nvPr>
        </p:nvSpPr>
        <p:spPr/>
        <p:txBody>
          <a:bodyPr/>
          <a:lstStyle/>
          <a:p>
            <a:r>
              <a:rPr lang="en-US"/>
              <a:t>~Where Glamour Meets Artistry~</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06020D-A699-4249-814F-22AB92353356}" type="datetime1">
              <a:rPr lang="en-US" smtClean="0"/>
              <a:t>6/15/2025</a:t>
            </a:fld>
            <a:endParaRPr lang="en-US"/>
          </a:p>
        </p:txBody>
      </p:sp>
      <p:sp>
        <p:nvSpPr>
          <p:cNvPr id="5" name="Footer Placeholder 4"/>
          <p:cNvSpPr>
            <a:spLocks noGrp="1"/>
          </p:cNvSpPr>
          <p:nvPr>
            <p:ph type="ftr" sz="quarter" idx="11"/>
          </p:nvPr>
        </p:nvSpPr>
        <p:spPr/>
        <p:txBody>
          <a:bodyPr/>
          <a:lstStyle/>
          <a:p>
            <a:r>
              <a:rPr lang="en-US"/>
              <a:t>~Where Glamour Meets Artistry~</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2BEF40-CF90-4AC6-8BE8-FC8B8B45AD97}" type="datetime1">
              <a:rPr lang="en-US" smtClean="0"/>
              <a:t>6/15/2025</a:t>
            </a:fld>
            <a:endParaRPr lang="en-US"/>
          </a:p>
        </p:txBody>
      </p:sp>
      <p:sp>
        <p:nvSpPr>
          <p:cNvPr id="5" name="Footer Placeholder 4"/>
          <p:cNvSpPr>
            <a:spLocks noGrp="1"/>
          </p:cNvSpPr>
          <p:nvPr>
            <p:ph type="ftr" sz="quarter" idx="11"/>
          </p:nvPr>
        </p:nvSpPr>
        <p:spPr/>
        <p:txBody>
          <a:bodyPr/>
          <a:lstStyle/>
          <a:p>
            <a:r>
              <a:rPr lang="en-US"/>
              <a:t>~Where Glamour Meets Artistry~</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78FED59-A5E7-420F-9DDC-350FCEAF1EA5}" type="datetime1">
              <a:rPr lang="en-US" smtClean="0"/>
              <a:t>6/15/2025</a:t>
            </a:fld>
            <a:endParaRPr lang="en-US"/>
          </a:p>
        </p:txBody>
      </p:sp>
      <p:sp>
        <p:nvSpPr>
          <p:cNvPr id="5" name="Footer Placeholder 4"/>
          <p:cNvSpPr>
            <a:spLocks noGrp="1"/>
          </p:cNvSpPr>
          <p:nvPr>
            <p:ph type="ftr" sz="quarter" idx="11"/>
          </p:nvPr>
        </p:nvSpPr>
        <p:spPr/>
        <p:txBody>
          <a:bodyPr/>
          <a:lstStyle/>
          <a:p>
            <a:r>
              <a:rPr lang="en-US"/>
              <a:t>~Where Glamour Meets Artistry~</a:t>
            </a:r>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CB5A85-6B7D-4EEA-A035-69E37A25BE85}" type="datetime1">
              <a:rPr lang="en-US" smtClean="0"/>
              <a:t>6/15/2025</a:t>
            </a:fld>
            <a:endParaRPr lang="en-US"/>
          </a:p>
        </p:txBody>
      </p:sp>
      <p:sp>
        <p:nvSpPr>
          <p:cNvPr id="6" name="Footer Placeholder 5"/>
          <p:cNvSpPr>
            <a:spLocks noGrp="1"/>
          </p:cNvSpPr>
          <p:nvPr>
            <p:ph type="ftr" sz="quarter" idx="11"/>
          </p:nvPr>
        </p:nvSpPr>
        <p:spPr/>
        <p:txBody>
          <a:bodyPr/>
          <a:lstStyle/>
          <a:p>
            <a:r>
              <a:rPr lang="en-US"/>
              <a:t>~Where Glamour Meets Artistry~</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90A7ADE-0423-4852-A663-8F3579A359A7}" type="datetime1">
              <a:rPr lang="en-US" smtClean="0"/>
              <a:t>6/15/2025</a:t>
            </a:fld>
            <a:endParaRPr lang="en-US"/>
          </a:p>
        </p:txBody>
      </p:sp>
      <p:sp>
        <p:nvSpPr>
          <p:cNvPr id="8" name="Footer Placeholder 7"/>
          <p:cNvSpPr>
            <a:spLocks noGrp="1"/>
          </p:cNvSpPr>
          <p:nvPr>
            <p:ph type="ftr" sz="quarter" idx="11"/>
          </p:nvPr>
        </p:nvSpPr>
        <p:spPr/>
        <p:txBody>
          <a:bodyPr/>
          <a:lstStyle/>
          <a:p>
            <a:r>
              <a:rPr lang="en-US"/>
              <a:t>~Where Glamour Meets Artistry~</a:t>
            </a:r>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19246A8-C3FF-4AA3-9C8A-8827F1D038FC}" type="datetime1">
              <a:rPr lang="en-US" smtClean="0"/>
              <a:t>6/15/2025</a:t>
            </a:fld>
            <a:endParaRPr lang="en-US"/>
          </a:p>
        </p:txBody>
      </p:sp>
      <p:sp>
        <p:nvSpPr>
          <p:cNvPr id="4" name="Footer Placeholder 3"/>
          <p:cNvSpPr>
            <a:spLocks noGrp="1"/>
          </p:cNvSpPr>
          <p:nvPr>
            <p:ph type="ftr" sz="quarter" idx="11"/>
          </p:nvPr>
        </p:nvSpPr>
        <p:spPr/>
        <p:txBody>
          <a:bodyPr/>
          <a:lstStyle/>
          <a:p>
            <a:r>
              <a:rPr lang="en-US"/>
              <a:t>~Where Glamour Meets Artistry~</a:t>
            </a:r>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F102EF-0551-4523-8442-54AAEA18D303}" type="datetime1">
              <a:rPr lang="en-US" smtClean="0"/>
              <a:t>6/15/2025</a:t>
            </a:fld>
            <a:endParaRPr lang="en-US"/>
          </a:p>
        </p:txBody>
      </p:sp>
      <p:sp>
        <p:nvSpPr>
          <p:cNvPr id="3" name="Footer Placeholder 2"/>
          <p:cNvSpPr>
            <a:spLocks noGrp="1"/>
          </p:cNvSpPr>
          <p:nvPr>
            <p:ph type="ftr" sz="quarter" idx="11"/>
          </p:nvPr>
        </p:nvSpPr>
        <p:spPr/>
        <p:txBody>
          <a:bodyPr/>
          <a:lstStyle/>
          <a:p>
            <a:r>
              <a:rPr lang="en-US"/>
              <a:t>~Where Glamour Meets Artistry~</a:t>
            </a:r>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2C0F33-F7CD-4EA1-B0D7-E9656A879FF8}" type="datetime1">
              <a:rPr lang="en-US" smtClean="0"/>
              <a:t>6/15/2025</a:t>
            </a:fld>
            <a:endParaRPr lang="en-US"/>
          </a:p>
        </p:txBody>
      </p:sp>
      <p:sp>
        <p:nvSpPr>
          <p:cNvPr id="6" name="Footer Placeholder 5"/>
          <p:cNvSpPr>
            <a:spLocks noGrp="1"/>
          </p:cNvSpPr>
          <p:nvPr>
            <p:ph type="ftr" sz="quarter" idx="11"/>
          </p:nvPr>
        </p:nvSpPr>
        <p:spPr/>
        <p:txBody>
          <a:bodyPr/>
          <a:lstStyle/>
          <a:p>
            <a:r>
              <a:rPr lang="en-US"/>
              <a:t>~Where Glamour Meets Artistry~</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1D3271-2571-4BC8-BE3C-9A367D3A8C6C}" type="datetime1">
              <a:rPr lang="en-US" smtClean="0"/>
              <a:t>6/15/2025</a:t>
            </a:fld>
            <a:endParaRPr lang="en-US"/>
          </a:p>
        </p:txBody>
      </p:sp>
      <p:sp>
        <p:nvSpPr>
          <p:cNvPr id="6" name="Footer Placeholder 5"/>
          <p:cNvSpPr>
            <a:spLocks noGrp="1"/>
          </p:cNvSpPr>
          <p:nvPr>
            <p:ph type="ftr" sz="quarter" idx="11"/>
          </p:nvPr>
        </p:nvSpPr>
        <p:spPr/>
        <p:txBody>
          <a:bodyPr/>
          <a:lstStyle/>
          <a:p>
            <a:r>
              <a:rPr lang="en-US"/>
              <a:t>~Where Glamour Meets Artistry~</a:t>
            </a:r>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1363AA-F442-4275-814C-2010ACC16CE7}" type="datetime1">
              <a:rPr lang="en-US" smtClean="0"/>
              <a:t>6/15/2025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~Where Glamour Meets Artistry~</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6.png"/><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1.jpg"/><Relationship Id="rId7" Type="http://schemas.openxmlformats.org/officeDocument/2006/relationships/image" Target="../media/image5.png"/><Relationship Id="rId12"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image" Target="../media/image3.png"/><Relationship Id="rId10" Type="http://schemas.openxmlformats.org/officeDocument/2006/relationships/image" Target="../media/image9.png"/><Relationship Id="rId4" Type="http://schemas.openxmlformats.org/officeDocument/2006/relationships/image" Target="../media/image6.png"/><Relationship Id="rId9" Type="http://schemas.openxmlformats.org/officeDocument/2006/relationships/image" Target="../media/image8.png"/></Relationships>
</file>

<file path=ppt/slides/_rels/slide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0021"/>
            </a:gs>
            <a:gs pos="100000">
              <a:schemeClr val="bg1"/>
            </a:gs>
            <a:gs pos="100000">
              <a:schemeClr val="bg1"/>
            </a:gs>
            <a:gs pos="65000">
              <a:srgbClr val="FFFFFF"/>
            </a:gs>
            <a:gs pos="100000">
              <a:srgbClr val="FFFFFF"/>
            </a:gs>
            <a:gs pos="100000">
              <a:schemeClr val="bg1"/>
            </a:gs>
          </a:gsLst>
          <a:lin ang="96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E3316-293F-15BE-7EA9-09341C76E75A}"/>
              </a:ext>
            </a:extLst>
          </p:cNvPr>
          <p:cNvSpPr>
            <a:spLocks noGrp="1"/>
          </p:cNvSpPr>
          <p:nvPr>
            <p:ph type="title"/>
          </p:nvPr>
        </p:nvSpPr>
        <p:spPr/>
        <p:txBody>
          <a:bodyPr/>
          <a:lstStyle/>
          <a:p>
            <a:endParaRPr lang="en-PK"/>
          </a:p>
        </p:txBody>
      </p:sp>
      <p:pic>
        <p:nvPicPr>
          <p:cNvPr id="29" name="Content Placeholder 28">
            <a:extLst>
              <a:ext uri="{FF2B5EF4-FFF2-40B4-BE49-F238E27FC236}">
                <a16:creationId xmlns:a16="http://schemas.microsoft.com/office/drawing/2014/main" id="{0DCFA0A3-66CB-9744-4EF3-714415C6C8A8}"/>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5E86BFE3-6CAC-DC4B-22AA-B91F219E3347}"/>
              </a:ext>
            </a:extLst>
          </p:cNvPr>
          <p:cNvSpPr>
            <a:spLocks noGrp="1"/>
          </p:cNvSpPr>
          <p:nvPr>
            <p:ph type="ftr" sz="quarter" idx="11"/>
          </p:nvPr>
        </p:nvSpPr>
        <p:spPr/>
        <p:txBody>
          <a:bodyPr/>
          <a:lstStyle/>
          <a:p>
            <a:r>
              <a:rPr lang="en-US"/>
              <a:t>~Where Glamour Meets Artistry~</a:t>
            </a:r>
          </a:p>
        </p:txBody>
      </p:sp>
      <p:grpSp>
        <p:nvGrpSpPr>
          <p:cNvPr id="59" name="Group 58">
            <a:extLst>
              <a:ext uri="{FF2B5EF4-FFF2-40B4-BE49-F238E27FC236}">
                <a16:creationId xmlns:a16="http://schemas.microsoft.com/office/drawing/2014/main" id="{9C04B436-DD33-A105-50C0-766C009951F0}"/>
              </a:ext>
            </a:extLst>
          </p:cNvPr>
          <p:cNvGrpSpPr/>
          <p:nvPr/>
        </p:nvGrpSpPr>
        <p:grpSpPr>
          <a:xfrm>
            <a:off x="-5445207" y="-58510"/>
            <a:ext cx="9259805" cy="6903720"/>
            <a:chOff x="-6366691" y="-53340"/>
            <a:chExt cx="9668692" cy="6903720"/>
          </a:xfrm>
        </p:grpSpPr>
        <p:sp>
          <p:nvSpPr>
            <p:cNvPr id="50" name="Rectangle 49">
              <a:extLst>
                <a:ext uri="{FF2B5EF4-FFF2-40B4-BE49-F238E27FC236}">
                  <a16:creationId xmlns:a16="http://schemas.microsoft.com/office/drawing/2014/main" id="{B18D27F8-AB9E-D34C-9DB5-03A8E6D6B6BA}"/>
                </a:ext>
              </a:extLst>
            </p:cNvPr>
            <p:cNvSpPr/>
            <p:nvPr/>
          </p:nvSpPr>
          <p:spPr>
            <a:xfrm>
              <a:off x="-6366691" y="-53340"/>
              <a:ext cx="966869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51" name="TextBox 50">
              <a:extLst>
                <a:ext uri="{FF2B5EF4-FFF2-40B4-BE49-F238E27FC236}">
                  <a16:creationId xmlns:a16="http://schemas.microsoft.com/office/drawing/2014/main" id="{FE6FDD68-5292-2499-5E29-1E455F5F988A}"/>
                </a:ext>
              </a:extLst>
            </p:cNvPr>
            <p:cNvSpPr txBox="1"/>
            <p:nvPr/>
          </p:nvSpPr>
          <p:spPr>
            <a:xfrm>
              <a:off x="-350171" y="1775008"/>
              <a:ext cx="3447143" cy="2800767"/>
            </a:xfrm>
            <a:prstGeom prst="rect">
              <a:avLst/>
            </a:prstGeom>
            <a:noFill/>
          </p:spPr>
          <p:txBody>
            <a:bodyPr wrap="square" rtlCol="0">
              <a:spAutoFit/>
            </a:bodyPr>
            <a:lstStyle/>
            <a:p>
              <a:r>
                <a:rPr lang="en-US" sz="8800" dirty="0">
                  <a:latin typeface="Berlin Sans FB Demi" panose="020E0802020502020306" pitchFamily="34" charset="0"/>
                </a:rPr>
                <a:t>GLAM</a:t>
              </a:r>
            </a:p>
            <a:p>
              <a:r>
                <a:rPr lang="en-US" sz="8800" dirty="0">
                  <a:latin typeface="Berlin Sans FB Demi" panose="020E0802020502020306" pitchFamily="34" charset="0"/>
                </a:rPr>
                <a:t>ISTRY</a:t>
              </a:r>
              <a:endParaRPr lang="en-PK" sz="8800" dirty="0">
                <a:latin typeface="Berlin Sans FB Demi" panose="020E0802020502020306" pitchFamily="34" charset="0"/>
              </a:endParaRPr>
            </a:p>
          </p:txBody>
        </p:sp>
        <p:sp>
          <p:nvSpPr>
            <p:cNvPr id="52" name="TextBox 51">
              <a:extLst>
                <a:ext uri="{FF2B5EF4-FFF2-40B4-BE49-F238E27FC236}">
                  <a16:creationId xmlns:a16="http://schemas.microsoft.com/office/drawing/2014/main" id="{2504EC68-133A-FCF9-EFC9-D7787AD244B1}"/>
                </a:ext>
              </a:extLst>
            </p:cNvPr>
            <p:cNvSpPr txBox="1"/>
            <p:nvPr/>
          </p:nvSpPr>
          <p:spPr>
            <a:xfrm>
              <a:off x="48972" y="4911931"/>
              <a:ext cx="2648857" cy="646331"/>
            </a:xfrm>
            <a:prstGeom prst="rect">
              <a:avLst/>
            </a:prstGeom>
            <a:noFill/>
          </p:spPr>
          <p:txBody>
            <a:bodyPr wrap="square" rtlCol="0">
              <a:spAutoFit/>
            </a:bodyPr>
            <a:lstStyle/>
            <a:p>
              <a:r>
                <a:rPr lang="en-US" b="1" i="1" dirty="0"/>
                <a:t>~Where Glamour Meets Artistry~</a:t>
              </a:r>
              <a:endParaRPr lang="en-PK" b="1" i="1" dirty="0"/>
            </a:p>
          </p:txBody>
        </p:sp>
        <p:sp>
          <p:nvSpPr>
            <p:cNvPr id="53" name="TextBox 52">
              <a:extLst>
                <a:ext uri="{FF2B5EF4-FFF2-40B4-BE49-F238E27FC236}">
                  <a16:creationId xmlns:a16="http://schemas.microsoft.com/office/drawing/2014/main" id="{B981729B-351E-7670-4C5C-381B82D4E602}"/>
                </a:ext>
              </a:extLst>
            </p:cNvPr>
            <p:cNvSpPr txBox="1"/>
            <p:nvPr/>
          </p:nvSpPr>
          <p:spPr>
            <a:xfrm>
              <a:off x="-5513976" y="2154318"/>
              <a:ext cx="4048034" cy="3046988"/>
            </a:xfrm>
            <a:prstGeom prst="rect">
              <a:avLst/>
            </a:prstGeom>
            <a:noFill/>
          </p:spPr>
          <p:txBody>
            <a:bodyPr wrap="square" rtlCol="0">
              <a:spAutoFit/>
            </a:bodyPr>
            <a:lstStyle/>
            <a:p>
              <a:r>
                <a:rPr lang="en-US" sz="2400" dirty="0">
                  <a:latin typeface="Tw Cen MT" panose="020B0602020104020603" pitchFamily="34" charset="0"/>
                </a:rPr>
                <a:t>“Glamistry is a beauty and jewelry brand crafted for the modern trendsetter. From stunning lipsticks to delicate jewelry pieces, Glamistry brings glamour and chemistry together to enhance every look.”</a:t>
              </a:r>
              <a:endParaRPr lang="en-PK" sz="2200" dirty="0">
                <a:latin typeface="Tw Cen MT" panose="020B0602020104020603" pitchFamily="34" charset="0"/>
              </a:endParaRPr>
            </a:p>
          </p:txBody>
        </p:sp>
        <p:sp>
          <p:nvSpPr>
            <p:cNvPr id="54" name="TextBox 53">
              <a:extLst>
                <a:ext uri="{FF2B5EF4-FFF2-40B4-BE49-F238E27FC236}">
                  <a16:creationId xmlns:a16="http://schemas.microsoft.com/office/drawing/2014/main" id="{14D43E9A-7E5C-EA8C-2E90-DAB5C5B65F08}"/>
                </a:ext>
              </a:extLst>
            </p:cNvPr>
            <p:cNvSpPr txBox="1"/>
            <p:nvPr/>
          </p:nvSpPr>
          <p:spPr>
            <a:xfrm>
              <a:off x="-5145314" y="1052286"/>
              <a:ext cx="3534229" cy="584775"/>
            </a:xfrm>
            <a:prstGeom prst="rect">
              <a:avLst/>
            </a:prstGeom>
            <a:noFill/>
          </p:spPr>
          <p:txBody>
            <a:bodyPr wrap="square" rtlCol="0">
              <a:spAutoFit/>
            </a:bodyPr>
            <a:lstStyle/>
            <a:p>
              <a:r>
                <a:rPr lang="en-US" sz="3200" b="1" i="1" dirty="0">
                  <a:latin typeface="Tw Cen MT" panose="020B0602020104020603" pitchFamily="34" charset="0"/>
                </a:rPr>
                <a:t>INTRODUCTION:</a:t>
              </a:r>
              <a:endParaRPr lang="en-PK" b="1" i="1" dirty="0">
                <a:latin typeface="Tw Cen MT" panose="020B0602020104020603" pitchFamily="34" charset="0"/>
              </a:endParaRPr>
            </a:p>
          </p:txBody>
        </p:sp>
      </p:grpSp>
    </p:spTree>
    <p:extLst>
      <p:ext uri="{BB962C8B-B14F-4D97-AF65-F5344CB8AC3E}">
        <p14:creationId xmlns:p14="http://schemas.microsoft.com/office/powerpoint/2010/main" val="2748818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8C6E9A-CEDE-345C-A74B-DCD3193341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F91BDC-3B24-DD9E-1C9D-4B191697329B}"/>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050ED19E-0AA9-F1F2-32B1-8C3320C757D8}"/>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492D7F7E-5467-A559-A4ED-9F0ABC4F3A7F}"/>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1E5B1B34-9714-915A-EC1D-76D46FE6E39E}"/>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6" name="Group 5">
            <a:extLst>
              <a:ext uri="{FF2B5EF4-FFF2-40B4-BE49-F238E27FC236}">
                <a16:creationId xmlns:a16="http://schemas.microsoft.com/office/drawing/2014/main" id="{C5EB9330-262E-CF12-8F1F-C67AC4AE42F4}"/>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6FF97AF4-CE6E-2D3E-9D74-E34763DF0597}"/>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D146D514-5C20-2255-E2AA-DE1EC821EA01}"/>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9707CC57-343A-03DC-6163-B9A6B91D8382}"/>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prdctCategorys</a:t>
              </a:r>
              <a:r>
                <a:rPr lang="en-US" sz="5400" dirty="0"/>
                <a:t> KI PIC AYEGI</a:t>
              </a:r>
            </a:p>
            <a:p>
              <a:endParaRPr lang="en-US" dirty="0"/>
            </a:p>
            <a:p>
              <a:endParaRPr lang="en-PK" dirty="0"/>
            </a:p>
          </p:txBody>
        </p:sp>
        <p:sp>
          <p:nvSpPr>
            <p:cNvPr id="11" name="TextBox 10">
              <a:extLst>
                <a:ext uri="{FF2B5EF4-FFF2-40B4-BE49-F238E27FC236}">
                  <a16:creationId xmlns:a16="http://schemas.microsoft.com/office/drawing/2014/main" id="{924E0994-6AC0-2B76-4A96-C3A054ECFF64}"/>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“From luxurious lipsticks to elegant jewelry, each product is displayed with vibrant visuals, star ratings, and pricing — designed to catch the eye and win the heart.”</a:t>
              </a:r>
              <a:endParaRPr lang="en-PK" sz="2300" dirty="0">
                <a:latin typeface="Tw Cen MT" panose="020B0602020104020603" pitchFamily="34" charset="0"/>
              </a:endParaRPr>
            </a:p>
          </p:txBody>
        </p:sp>
        <p:sp>
          <p:nvSpPr>
            <p:cNvPr id="12" name="TextBox 11">
              <a:extLst>
                <a:ext uri="{FF2B5EF4-FFF2-40B4-BE49-F238E27FC236}">
                  <a16:creationId xmlns:a16="http://schemas.microsoft.com/office/drawing/2014/main" id="{9338A8DE-A1A4-4359-0AD9-5330E7EE9F73}"/>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Products:</a:t>
              </a:r>
              <a:endParaRPr lang="en-PK" sz="3200" b="1" dirty="0">
                <a:solidFill>
                  <a:schemeClr val="tx1">
                    <a:lumMod val="65000"/>
                    <a:lumOff val="35000"/>
                  </a:schemeClr>
                </a:solidFill>
                <a:latin typeface="Tw Cen MT" panose="020B0602020104020603" pitchFamily="34" charset="0"/>
              </a:endParaRPr>
            </a:p>
          </p:txBody>
        </p:sp>
      </p:grpSp>
      <p:pic>
        <p:nvPicPr>
          <p:cNvPr id="7" name="Picture 6">
            <a:extLst>
              <a:ext uri="{FF2B5EF4-FFF2-40B4-BE49-F238E27FC236}">
                <a16:creationId xmlns:a16="http://schemas.microsoft.com/office/drawing/2014/main" id="{571CAB54-8A85-71A6-6F46-6D62845F3F53}"/>
              </a:ext>
            </a:extLst>
          </p:cNvPr>
          <p:cNvPicPr>
            <a:picLocks noChangeAspect="1"/>
          </p:cNvPicPr>
          <p:nvPr/>
        </p:nvPicPr>
        <p:blipFill>
          <a:blip r:embed="rId4"/>
          <a:stretch>
            <a:fillRect/>
          </a:stretch>
        </p:blipFill>
        <p:spPr>
          <a:xfrm rot="1893514">
            <a:off x="4969131" y="6106431"/>
            <a:ext cx="5451123" cy="5572505"/>
          </a:xfrm>
          <a:prstGeom prst="rect">
            <a:avLst/>
          </a:prstGeom>
        </p:spPr>
      </p:pic>
      <p:pic>
        <p:nvPicPr>
          <p:cNvPr id="9" name="Picture 8">
            <a:extLst>
              <a:ext uri="{FF2B5EF4-FFF2-40B4-BE49-F238E27FC236}">
                <a16:creationId xmlns:a16="http://schemas.microsoft.com/office/drawing/2014/main" id="{ECF69E87-5671-1417-8284-B313EF709410}"/>
              </a:ext>
            </a:extLst>
          </p:cNvPr>
          <p:cNvPicPr>
            <a:picLocks noChangeAspect="1"/>
          </p:cNvPicPr>
          <p:nvPr/>
        </p:nvPicPr>
        <p:blipFill>
          <a:blip r:embed="rId5"/>
          <a:stretch>
            <a:fillRect/>
          </a:stretch>
        </p:blipFill>
        <p:spPr>
          <a:xfrm rot="10640143">
            <a:off x="3516058" y="7473012"/>
            <a:ext cx="3161793" cy="1525928"/>
          </a:xfrm>
          <a:prstGeom prst="rect">
            <a:avLst/>
          </a:prstGeom>
        </p:spPr>
      </p:pic>
      <p:pic>
        <p:nvPicPr>
          <p:cNvPr id="10" name="Picture 9">
            <a:extLst>
              <a:ext uri="{FF2B5EF4-FFF2-40B4-BE49-F238E27FC236}">
                <a16:creationId xmlns:a16="http://schemas.microsoft.com/office/drawing/2014/main" id="{39AB2535-A2AA-448F-BF6C-09D5FC6A58D9}"/>
              </a:ext>
            </a:extLst>
          </p:cNvPr>
          <p:cNvPicPr>
            <a:picLocks noChangeAspect="1"/>
          </p:cNvPicPr>
          <p:nvPr/>
        </p:nvPicPr>
        <p:blipFill>
          <a:blip r:embed="rId6"/>
          <a:stretch>
            <a:fillRect/>
          </a:stretch>
        </p:blipFill>
        <p:spPr>
          <a:xfrm rot="18098025">
            <a:off x="3899353" y="-1195733"/>
            <a:ext cx="1287239" cy="1125731"/>
          </a:xfrm>
          <a:prstGeom prst="rect">
            <a:avLst/>
          </a:prstGeom>
        </p:spPr>
      </p:pic>
      <p:pic>
        <p:nvPicPr>
          <p:cNvPr id="13" name="Picture 12">
            <a:extLst>
              <a:ext uri="{FF2B5EF4-FFF2-40B4-BE49-F238E27FC236}">
                <a16:creationId xmlns:a16="http://schemas.microsoft.com/office/drawing/2014/main" id="{841CB8A2-8966-2E3F-778F-34CEB9EA443C}"/>
              </a:ext>
            </a:extLst>
          </p:cNvPr>
          <p:cNvPicPr>
            <a:picLocks noChangeAspect="1"/>
          </p:cNvPicPr>
          <p:nvPr/>
        </p:nvPicPr>
        <p:blipFill>
          <a:blip r:embed="rId6"/>
          <a:stretch>
            <a:fillRect/>
          </a:stretch>
        </p:blipFill>
        <p:spPr>
          <a:xfrm rot="1123902">
            <a:off x="11524588" y="1030540"/>
            <a:ext cx="1342007" cy="1173627"/>
          </a:xfrm>
          <a:prstGeom prst="rect">
            <a:avLst/>
          </a:prstGeom>
        </p:spPr>
      </p:pic>
      <p:sp>
        <p:nvSpPr>
          <p:cNvPr id="15" name="Rectangle 14">
            <a:extLst>
              <a:ext uri="{FF2B5EF4-FFF2-40B4-BE49-F238E27FC236}">
                <a16:creationId xmlns:a16="http://schemas.microsoft.com/office/drawing/2014/main" id="{B7999918-039B-A734-0A7A-FEF563B52296}"/>
              </a:ext>
            </a:extLst>
          </p:cNvPr>
          <p:cNvSpPr/>
          <p:nvPr/>
        </p:nvSpPr>
        <p:spPr>
          <a:xfrm>
            <a:off x="-21587" y="-7039271"/>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7" name="TextBox 16">
            <a:extLst>
              <a:ext uri="{FF2B5EF4-FFF2-40B4-BE49-F238E27FC236}">
                <a16:creationId xmlns:a16="http://schemas.microsoft.com/office/drawing/2014/main" id="{47572BFB-41E1-972E-8255-3C08CEFDAA54}"/>
              </a:ext>
            </a:extLst>
          </p:cNvPr>
          <p:cNvSpPr txBox="1"/>
          <p:nvPr/>
        </p:nvSpPr>
        <p:spPr>
          <a:xfrm>
            <a:off x="2112558" y="-6164029"/>
            <a:ext cx="4966230" cy="584775"/>
          </a:xfrm>
          <a:prstGeom prst="rect">
            <a:avLst/>
          </a:prstGeom>
          <a:noFill/>
        </p:spPr>
        <p:txBody>
          <a:bodyPr wrap="square" rtlCol="0">
            <a:spAutoFit/>
          </a:bodyPr>
          <a:lstStyle/>
          <a:p>
            <a:r>
              <a:rPr lang="en-US" sz="3200" b="1" i="1" dirty="0">
                <a:latin typeface="Tw Cen MT" panose="020B0602020104020603" pitchFamily="34" charset="0"/>
              </a:rPr>
              <a:t>OUR SIGNATURE PRODUCTS:</a:t>
            </a:r>
            <a:endParaRPr lang="en-PK" b="1" i="1" dirty="0">
              <a:latin typeface="Tw Cen MT" panose="020B0602020104020603" pitchFamily="34" charset="0"/>
            </a:endParaRPr>
          </a:p>
        </p:txBody>
      </p:sp>
      <p:sp>
        <p:nvSpPr>
          <p:cNvPr id="18" name="TextBox 17">
            <a:extLst>
              <a:ext uri="{FF2B5EF4-FFF2-40B4-BE49-F238E27FC236}">
                <a16:creationId xmlns:a16="http://schemas.microsoft.com/office/drawing/2014/main" id="{ADAEE449-6DC9-6982-74C4-716798C12263}"/>
              </a:ext>
            </a:extLst>
          </p:cNvPr>
          <p:cNvSpPr txBox="1"/>
          <p:nvPr/>
        </p:nvSpPr>
        <p:spPr>
          <a:xfrm>
            <a:off x="748474" y="-540017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Crimson Crush Lipstick</a:t>
            </a:r>
            <a:endParaRPr lang="en-PK" sz="3200" b="1" dirty="0">
              <a:solidFill>
                <a:schemeClr val="tx1">
                  <a:lumMod val="65000"/>
                  <a:lumOff val="35000"/>
                </a:schemeClr>
              </a:solidFill>
              <a:latin typeface="Tw Cen MT" panose="020B0602020104020603" pitchFamily="34" charset="0"/>
            </a:endParaRPr>
          </a:p>
        </p:txBody>
      </p:sp>
      <p:sp>
        <p:nvSpPr>
          <p:cNvPr id="19" name="Rectangle 2">
            <a:extLst>
              <a:ext uri="{FF2B5EF4-FFF2-40B4-BE49-F238E27FC236}">
                <a16:creationId xmlns:a16="http://schemas.microsoft.com/office/drawing/2014/main" id="{16E75552-5DD4-2180-7BFF-104D87B90429}"/>
              </a:ext>
            </a:extLst>
          </p:cNvPr>
          <p:cNvSpPr>
            <a:spLocks noChangeArrowheads="1"/>
          </p:cNvSpPr>
          <p:nvPr/>
        </p:nvSpPr>
        <p:spPr bwMode="auto">
          <a:xfrm>
            <a:off x="870860" y="-4538263"/>
            <a:ext cx="3479425" cy="2569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1" u="none" strike="noStrike" cap="none" normalizeH="0" baseline="0" dirty="0">
                <a:ln>
                  <a:noFill/>
                </a:ln>
                <a:solidFill>
                  <a:schemeClr val="tx1"/>
                </a:solidFill>
                <a:effectLst/>
                <a:latin typeface="Tw Cen MT" panose="020B0602020104020603" pitchFamily="34" charset="0"/>
              </a:rPr>
              <a:t>A bold, sultry red that commands attention. With rich pigments and a velvety matte finish, Crimson Crush is your go-to shade for power, passion, and pure glamour.</a:t>
            </a:r>
            <a:endParaRPr kumimoji="0" lang="en-PK" altLang="en-PK" sz="2300" b="0" i="0" u="none" strike="noStrike" cap="none" normalizeH="0" baseline="0" dirty="0">
              <a:ln>
                <a:noFill/>
              </a:ln>
              <a:solidFill>
                <a:schemeClr val="tx1"/>
              </a:solidFill>
              <a:effectLst/>
              <a:latin typeface="Tw Cen MT" panose="020B0602020104020603" pitchFamily="34" charset="0"/>
            </a:endParaRPr>
          </a:p>
        </p:txBody>
      </p:sp>
      <p:pic>
        <p:nvPicPr>
          <p:cNvPr id="20" name="Picture 19">
            <a:extLst>
              <a:ext uri="{FF2B5EF4-FFF2-40B4-BE49-F238E27FC236}">
                <a16:creationId xmlns:a16="http://schemas.microsoft.com/office/drawing/2014/main" id="{EA054F47-8176-1090-483B-CCBA478BD6D6}"/>
              </a:ext>
            </a:extLst>
          </p:cNvPr>
          <p:cNvPicPr>
            <a:picLocks noChangeAspect="1"/>
          </p:cNvPicPr>
          <p:nvPr/>
        </p:nvPicPr>
        <p:blipFill>
          <a:blip r:embed="rId7"/>
          <a:stretch>
            <a:fillRect/>
          </a:stretch>
        </p:blipFill>
        <p:spPr>
          <a:xfrm rot="18399922">
            <a:off x="9235909" y="3786132"/>
            <a:ext cx="1766662" cy="1177775"/>
          </a:xfrm>
          <a:prstGeom prst="rect">
            <a:avLst/>
          </a:prstGeom>
        </p:spPr>
      </p:pic>
      <p:grpSp>
        <p:nvGrpSpPr>
          <p:cNvPr id="21" name="Group 20">
            <a:extLst>
              <a:ext uri="{FF2B5EF4-FFF2-40B4-BE49-F238E27FC236}">
                <a16:creationId xmlns:a16="http://schemas.microsoft.com/office/drawing/2014/main" id="{49CD263F-BA07-CD59-FE89-E24C0AF1BED0}"/>
              </a:ext>
            </a:extLst>
          </p:cNvPr>
          <p:cNvGrpSpPr/>
          <p:nvPr/>
        </p:nvGrpSpPr>
        <p:grpSpPr>
          <a:xfrm>
            <a:off x="-64588" y="7094324"/>
            <a:ext cx="9320522" cy="6903720"/>
            <a:chOff x="-21587" y="-53340"/>
            <a:chExt cx="9320522" cy="6903720"/>
          </a:xfrm>
        </p:grpSpPr>
        <p:sp>
          <p:nvSpPr>
            <p:cNvPr id="23" name="Rectangle 22">
              <a:extLst>
                <a:ext uri="{FF2B5EF4-FFF2-40B4-BE49-F238E27FC236}">
                  <a16:creationId xmlns:a16="http://schemas.microsoft.com/office/drawing/2014/main" id="{412CAAD3-7DF5-70C7-5ADE-C267DCABDDF4}"/>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4" name="TextBox 23">
              <a:extLst>
                <a:ext uri="{FF2B5EF4-FFF2-40B4-BE49-F238E27FC236}">
                  <a16:creationId xmlns:a16="http://schemas.microsoft.com/office/drawing/2014/main" id="{DE3EA315-4896-76C5-09DF-6A9D4901381C}"/>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5" name="TextBox 24">
              <a:extLst>
                <a:ext uri="{FF2B5EF4-FFF2-40B4-BE49-F238E27FC236}">
                  <a16:creationId xmlns:a16="http://schemas.microsoft.com/office/drawing/2014/main" id="{E04B46C7-6044-ABF0-E557-B27457E69853}"/>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AdminPAnel</a:t>
              </a:r>
              <a:endParaRPr lang="en-US" sz="5400" dirty="0"/>
            </a:p>
            <a:p>
              <a:r>
                <a:rPr lang="en-US" sz="5400" dirty="0"/>
                <a:t>KI PIC AYEGI</a:t>
              </a:r>
            </a:p>
            <a:p>
              <a:endParaRPr lang="en-US" dirty="0"/>
            </a:p>
            <a:p>
              <a:endParaRPr lang="en-PK" dirty="0"/>
            </a:p>
          </p:txBody>
        </p:sp>
        <p:sp>
          <p:nvSpPr>
            <p:cNvPr id="26" name="TextBox 25">
              <a:extLst>
                <a:ext uri="{FF2B5EF4-FFF2-40B4-BE49-F238E27FC236}">
                  <a16:creationId xmlns:a16="http://schemas.microsoft.com/office/drawing/2014/main" id="{68871A59-91D4-3EEE-EA1F-4E3355E914CA}"/>
                </a:ext>
              </a:extLst>
            </p:cNvPr>
            <p:cNvSpPr txBox="1"/>
            <p:nvPr/>
          </p:nvSpPr>
          <p:spPr>
            <a:xfrm>
              <a:off x="1032510" y="2295439"/>
              <a:ext cx="7330439" cy="1154162"/>
            </a:xfrm>
            <a:prstGeom prst="rect">
              <a:avLst/>
            </a:prstGeom>
            <a:noFill/>
          </p:spPr>
          <p:txBody>
            <a:bodyPr wrap="square" rtlCol="0">
              <a:spAutoFit/>
            </a:bodyPr>
            <a:lstStyle/>
            <a:p>
              <a:r>
                <a:rPr lang="en-US" sz="2300" dirty="0">
                  <a:latin typeface="Tw Cen MT" panose="020B0602020104020603" pitchFamily="34" charset="0"/>
                </a:rPr>
                <a:t>A secure dashboard where admins can manage products, view orders, update content, and track customer activity — all in one place.</a:t>
              </a:r>
            </a:p>
          </p:txBody>
        </p:sp>
        <p:sp>
          <p:nvSpPr>
            <p:cNvPr id="27" name="TextBox 26">
              <a:extLst>
                <a:ext uri="{FF2B5EF4-FFF2-40B4-BE49-F238E27FC236}">
                  <a16:creationId xmlns:a16="http://schemas.microsoft.com/office/drawing/2014/main" id="{14B7EC61-B99F-DCBB-30D6-6EFD947804BE}"/>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Admin Panel:</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17905346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3E241D-9D44-5C8B-D6FF-C55A1FEE63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9BC33E-3FE5-C1A7-A70D-FDB0CCF342CD}"/>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DDC07CD9-7212-8E92-3359-43E2580E9D42}"/>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E9F114D6-F201-2981-C358-13565F95A2E7}"/>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C021639E-8817-1C61-649F-77F360FFF329}"/>
              </a:ext>
            </a:extLst>
          </p:cNvPr>
          <p:cNvSpPr txBox="1"/>
          <p:nvPr/>
        </p:nvSpPr>
        <p:spPr>
          <a:xfrm>
            <a:off x="914400" y="1727675"/>
            <a:ext cx="7448550" cy="369332"/>
          </a:xfrm>
          <a:prstGeom prst="rect">
            <a:avLst/>
          </a:prstGeom>
          <a:noFill/>
        </p:spPr>
        <p:txBody>
          <a:bodyPr wrap="square" rtlCol="0">
            <a:spAutoFit/>
          </a:bodyPr>
          <a:lstStyle/>
          <a:p>
            <a:endParaRPr lang="en-PK" dirty="0"/>
          </a:p>
        </p:txBody>
      </p:sp>
      <p:sp>
        <p:nvSpPr>
          <p:cNvPr id="3" name="Rectangle 2">
            <a:extLst>
              <a:ext uri="{FF2B5EF4-FFF2-40B4-BE49-F238E27FC236}">
                <a16:creationId xmlns:a16="http://schemas.microsoft.com/office/drawing/2014/main" id="{7E039A0F-FE4B-6268-DB6C-EAB0D314DBD0}"/>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7" name="TextBox 6">
            <a:extLst>
              <a:ext uri="{FF2B5EF4-FFF2-40B4-BE49-F238E27FC236}">
                <a16:creationId xmlns:a16="http://schemas.microsoft.com/office/drawing/2014/main" id="{63C037FB-494C-1811-DE83-301F1C7816AB}"/>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OUR SIGNATURE PRODUCTS:</a:t>
            </a:r>
            <a:endParaRPr lang="en-PK" b="1" i="1" dirty="0">
              <a:latin typeface="Tw Cen MT" panose="020B0602020104020603" pitchFamily="34" charset="0"/>
            </a:endParaRPr>
          </a:p>
        </p:txBody>
      </p:sp>
      <p:sp>
        <p:nvSpPr>
          <p:cNvPr id="15" name="TextBox 14">
            <a:extLst>
              <a:ext uri="{FF2B5EF4-FFF2-40B4-BE49-F238E27FC236}">
                <a16:creationId xmlns:a16="http://schemas.microsoft.com/office/drawing/2014/main" id="{06601784-CBF2-F237-2F1F-A6C9874866C9}"/>
              </a:ext>
            </a:extLst>
          </p:cNvPr>
          <p:cNvSpPr txBox="1"/>
          <p:nvPr/>
        </p:nvSpPr>
        <p:spPr>
          <a:xfrm>
            <a:off x="748474" y="1585760"/>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Crimson Crush Lipstick</a:t>
            </a:r>
            <a:endParaRPr lang="en-PK" sz="3200" b="1" dirty="0">
              <a:solidFill>
                <a:schemeClr val="tx1">
                  <a:lumMod val="65000"/>
                  <a:lumOff val="35000"/>
                </a:schemeClr>
              </a:solidFill>
              <a:latin typeface="Tw Cen MT" panose="020B0602020104020603" pitchFamily="34" charset="0"/>
            </a:endParaRPr>
          </a:p>
        </p:txBody>
      </p:sp>
      <p:pic>
        <p:nvPicPr>
          <p:cNvPr id="19" name="Picture 18">
            <a:extLst>
              <a:ext uri="{FF2B5EF4-FFF2-40B4-BE49-F238E27FC236}">
                <a16:creationId xmlns:a16="http://schemas.microsoft.com/office/drawing/2014/main" id="{E3F5953A-50FC-B32C-FF7F-4A42EAB2D932}"/>
              </a:ext>
            </a:extLst>
          </p:cNvPr>
          <p:cNvPicPr>
            <a:picLocks noChangeAspect="1"/>
          </p:cNvPicPr>
          <p:nvPr/>
        </p:nvPicPr>
        <p:blipFill>
          <a:blip r:embed="rId4"/>
          <a:stretch>
            <a:fillRect/>
          </a:stretch>
        </p:blipFill>
        <p:spPr>
          <a:xfrm rot="18399922">
            <a:off x="6803628" y="1246132"/>
            <a:ext cx="1766662" cy="1177775"/>
          </a:xfrm>
          <a:prstGeom prst="rect">
            <a:avLst/>
          </a:prstGeom>
        </p:spPr>
      </p:pic>
      <p:pic>
        <p:nvPicPr>
          <p:cNvPr id="10" name="Picture 9">
            <a:extLst>
              <a:ext uri="{FF2B5EF4-FFF2-40B4-BE49-F238E27FC236}">
                <a16:creationId xmlns:a16="http://schemas.microsoft.com/office/drawing/2014/main" id="{BD9FD5D5-22A3-219A-EC43-FF83DADE2F6C}"/>
              </a:ext>
            </a:extLst>
          </p:cNvPr>
          <p:cNvPicPr>
            <a:picLocks noChangeAspect="1"/>
          </p:cNvPicPr>
          <p:nvPr/>
        </p:nvPicPr>
        <p:blipFill>
          <a:blip r:embed="rId5"/>
          <a:stretch>
            <a:fillRect/>
          </a:stretch>
        </p:blipFill>
        <p:spPr>
          <a:xfrm rot="1893514">
            <a:off x="4028075" y="946382"/>
            <a:ext cx="5451123" cy="5572505"/>
          </a:xfrm>
          <a:prstGeom prst="rect">
            <a:avLst/>
          </a:prstGeom>
        </p:spPr>
      </p:pic>
      <p:pic>
        <p:nvPicPr>
          <p:cNvPr id="17" name="Picture 16">
            <a:extLst>
              <a:ext uri="{FF2B5EF4-FFF2-40B4-BE49-F238E27FC236}">
                <a16:creationId xmlns:a16="http://schemas.microsoft.com/office/drawing/2014/main" id="{B72C1410-6B5D-38EF-E847-7B159741D296}"/>
              </a:ext>
            </a:extLst>
          </p:cNvPr>
          <p:cNvPicPr>
            <a:picLocks noChangeAspect="1"/>
          </p:cNvPicPr>
          <p:nvPr/>
        </p:nvPicPr>
        <p:blipFill>
          <a:blip r:embed="rId6"/>
          <a:stretch>
            <a:fillRect/>
          </a:stretch>
        </p:blipFill>
        <p:spPr>
          <a:xfrm rot="10640143">
            <a:off x="5291844" y="4715757"/>
            <a:ext cx="3161793" cy="1525928"/>
          </a:xfrm>
          <a:prstGeom prst="rect">
            <a:avLst/>
          </a:prstGeom>
        </p:spPr>
      </p:pic>
      <p:sp>
        <p:nvSpPr>
          <p:cNvPr id="26" name="Rectangle 2">
            <a:extLst>
              <a:ext uri="{FF2B5EF4-FFF2-40B4-BE49-F238E27FC236}">
                <a16:creationId xmlns:a16="http://schemas.microsoft.com/office/drawing/2014/main" id="{C04C07BE-5D5E-9F9E-78A6-4DECDFF368AA}"/>
              </a:ext>
            </a:extLst>
          </p:cNvPr>
          <p:cNvSpPr>
            <a:spLocks noChangeArrowheads="1"/>
          </p:cNvSpPr>
          <p:nvPr/>
        </p:nvSpPr>
        <p:spPr bwMode="auto">
          <a:xfrm>
            <a:off x="870860" y="2447668"/>
            <a:ext cx="3479425" cy="2569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1" u="none" strike="noStrike" cap="none" normalizeH="0" baseline="0" dirty="0">
                <a:ln>
                  <a:noFill/>
                </a:ln>
                <a:solidFill>
                  <a:schemeClr val="tx1"/>
                </a:solidFill>
                <a:effectLst/>
                <a:latin typeface="Tw Cen MT" panose="020B0602020104020603" pitchFamily="34" charset="0"/>
              </a:rPr>
              <a:t>A bold, sultry red that commands attention. With rich pigments and a velvety matte finish, Crimson Crush is your go-to shade for power, passion, and pure glamour.</a:t>
            </a:r>
            <a:endParaRPr kumimoji="0" lang="en-PK" altLang="en-PK" sz="2300" b="0" i="0" u="none" strike="noStrike" cap="none" normalizeH="0" baseline="0" dirty="0">
              <a:ln>
                <a:noFill/>
              </a:ln>
              <a:solidFill>
                <a:schemeClr val="tx1"/>
              </a:solidFill>
              <a:effectLst/>
              <a:latin typeface="Tw Cen MT" panose="020B0602020104020603" pitchFamily="34" charset="0"/>
            </a:endParaRPr>
          </a:p>
        </p:txBody>
      </p:sp>
      <p:pic>
        <p:nvPicPr>
          <p:cNvPr id="28" name="Picture 27">
            <a:extLst>
              <a:ext uri="{FF2B5EF4-FFF2-40B4-BE49-F238E27FC236}">
                <a16:creationId xmlns:a16="http://schemas.microsoft.com/office/drawing/2014/main" id="{C4D209D9-0208-475D-8482-242513945809}"/>
              </a:ext>
            </a:extLst>
          </p:cNvPr>
          <p:cNvPicPr>
            <a:picLocks noChangeAspect="1"/>
          </p:cNvPicPr>
          <p:nvPr/>
        </p:nvPicPr>
        <p:blipFill>
          <a:blip r:embed="rId7"/>
          <a:stretch>
            <a:fillRect/>
          </a:stretch>
        </p:blipFill>
        <p:spPr>
          <a:xfrm rot="18098025">
            <a:off x="4962289" y="3544198"/>
            <a:ext cx="1287239" cy="1125731"/>
          </a:xfrm>
          <a:prstGeom prst="rect">
            <a:avLst/>
          </a:prstGeom>
        </p:spPr>
      </p:pic>
      <p:pic>
        <p:nvPicPr>
          <p:cNvPr id="30" name="Picture 29">
            <a:extLst>
              <a:ext uri="{FF2B5EF4-FFF2-40B4-BE49-F238E27FC236}">
                <a16:creationId xmlns:a16="http://schemas.microsoft.com/office/drawing/2014/main" id="{57C7CF48-0555-AC59-E811-36F5F102FEAE}"/>
              </a:ext>
            </a:extLst>
          </p:cNvPr>
          <p:cNvPicPr>
            <a:picLocks noChangeAspect="1"/>
          </p:cNvPicPr>
          <p:nvPr/>
        </p:nvPicPr>
        <p:blipFill>
          <a:blip r:embed="rId7"/>
          <a:stretch>
            <a:fillRect/>
          </a:stretch>
        </p:blipFill>
        <p:spPr>
          <a:xfrm rot="1123902">
            <a:off x="7413924" y="2605697"/>
            <a:ext cx="1342007" cy="1173627"/>
          </a:xfrm>
          <a:prstGeom prst="rect">
            <a:avLst/>
          </a:prstGeom>
        </p:spPr>
      </p:pic>
      <p:pic>
        <p:nvPicPr>
          <p:cNvPr id="32" name="Picture 31">
            <a:extLst>
              <a:ext uri="{FF2B5EF4-FFF2-40B4-BE49-F238E27FC236}">
                <a16:creationId xmlns:a16="http://schemas.microsoft.com/office/drawing/2014/main" id="{85308EBC-E19B-ACA2-6DF6-5CBA671029F6}"/>
              </a:ext>
            </a:extLst>
          </p:cNvPr>
          <p:cNvPicPr>
            <a:picLocks noChangeAspect="1"/>
          </p:cNvPicPr>
          <p:nvPr/>
        </p:nvPicPr>
        <p:blipFill>
          <a:blip r:embed="rId8"/>
          <a:stretch>
            <a:fillRect/>
          </a:stretch>
        </p:blipFill>
        <p:spPr>
          <a:xfrm rot="19530756">
            <a:off x="5907097" y="-3849660"/>
            <a:ext cx="3324198" cy="3324198"/>
          </a:xfrm>
          <a:prstGeom prst="rect">
            <a:avLst/>
          </a:prstGeom>
        </p:spPr>
      </p:pic>
      <p:pic>
        <p:nvPicPr>
          <p:cNvPr id="35" name="Picture 34">
            <a:extLst>
              <a:ext uri="{FF2B5EF4-FFF2-40B4-BE49-F238E27FC236}">
                <a16:creationId xmlns:a16="http://schemas.microsoft.com/office/drawing/2014/main" id="{45CE416B-AC9C-2BF5-5B54-CCDBDAC45477}"/>
              </a:ext>
            </a:extLst>
          </p:cNvPr>
          <p:cNvPicPr>
            <a:picLocks noChangeAspect="1"/>
          </p:cNvPicPr>
          <p:nvPr/>
        </p:nvPicPr>
        <p:blipFill>
          <a:blip r:embed="rId9"/>
          <a:stretch>
            <a:fillRect/>
          </a:stretch>
        </p:blipFill>
        <p:spPr>
          <a:xfrm>
            <a:off x="6753636" y="7201342"/>
            <a:ext cx="3501482" cy="2025210"/>
          </a:xfrm>
          <a:prstGeom prst="rect">
            <a:avLst/>
          </a:prstGeom>
        </p:spPr>
      </p:pic>
      <p:pic>
        <p:nvPicPr>
          <p:cNvPr id="36" name="Picture 35">
            <a:extLst>
              <a:ext uri="{FF2B5EF4-FFF2-40B4-BE49-F238E27FC236}">
                <a16:creationId xmlns:a16="http://schemas.microsoft.com/office/drawing/2014/main" id="{E70D6BD7-1962-AB4F-CA1B-52718A76CC99}"/>
              </a:ext>
            </a:extLst>
          </p:cNvPr>
          <p:cNvPicPr>
            <a:picLocks noChangeAspect="1"/>
          </p:cNvPicPr>
          <p:nvPr/>
        </p:nvPicPr>
        <p:blipFill>
          <a:blip r:embed="rId10"/>
          <a:stretch>
            <a:fillRect/>
          </a:stretch>
        </p:blipFill>
        <p:spPr>
          <a:xfrm>
            <a:off x="9920593" y="1073354"/>
            <a:ext cx="4238311" cy="4238311"/>
          </a:xfrm>
          <a:prstGeom prst="rect">
            <a:avLst/>
          </a:prstGeom>
        </p:spPr>
      </p:pic>
    </p:spTree>
    <p:extLst>
      <p:ext uri="{BB962C8B-B14F-4D97-AF65-F5344CB8AC3E}">
        <p14:creationId xmlns:p14="http://schemas.microsoft.com/office/powerpoint/2010/main" val="42086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0E4ED-4DA7-7B97-BA00-4F1BAA8B98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CBB4E7-8C9E-5A37-EB93-EB11214B2D87}"/>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02BE3673-AFDD-8DD6-39D8-8C0F7C4418F8}"/>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B1B17186-D9B1-3A01-CB6D-A2B71C1CBF15}"/>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11DEB9A6-3AC3-97D7-8AF4-FA9B2AC9C693}"/>
              </a:ext>
            </a:extLst>
          </p:cNvPr>
          <p:cNvSpPr txBox="1"/>
          <p:nvPr/>
        </p:nvSpPr>
        <p:spPr>
          <a:xfrm>
            <a:off x="914400" y="1727675"/>
            <a:ext cx="7448550" cy="369332"/>
          </a:xfrm>
          <a:prstGeom prst="rect">
            <a:avLst/>
          </a:prstGeom>
          <a:noFill/>
        </p:spPr>
        <p:txBody>
          <a:bodyPr wrap="square" rtlCol="0">
            <a:spAutoFit/>
          </a:bodyPr>
          <a:lstStyle/>
          <a:p>
            <a:endParaRPr lang="en-PK" dirty="0"/>
          </a:p>
        </p:txBody>
      </p:sp>
      <p:sp>
        <p:nvSpPr>
          <p:cNvPr id="3" name="Rectangle 2">
            <a:extLst>
              <a:ext uri="{FF2B5EF4-FFF2-40B4-BE49-F238E27FC236}">
                <a16:creationId xmlns:a16="http://schemas.microsoft.com/office/drawing/2014/main" id="{9DBB071A-0F57-1156-4F9E-4ABF1F48376F}"/>
              </a:ext>
            </a:extLst>
          </p:cNvPr>
          <p:cNvSpPr/>
          <p:nvPr/>
        </p:nvSpPr>
        <p:spPr>
          <a:xfrm>
            <a:off x="4888" y="-4572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7" name="TextBox 6">
            <a:extLst>
              <a:ext uri="{FF2B5EF4-FFF2-40B4-BE49-F238E27FC236}">
                <a16:creationId xmlns:a16="http://schemas.microsoft.com/office/drawing/2014/main" id="{D99F04C3-8037-8327-8F1C-1AA5E437836E}"/>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OUR SIGNATURE PRODUCTS:</a:t>
            </a:r>
            <a:endParaRPr lang="en-PK" b="1" i="1" dirty="0">
              <a:latin typeface="Tw Cen MT" panose="020B0602020104020603" pitchFamily="34" charset="0"/>
            </a:endParaRPr>
          </a:p>
        </p:txBody>
      </p:sp>
      <p:sp>
        <p:nvSpPr>
          <p:cNvPr id="15" name="TextBox 14">
            <a:extLst>
              <a:ext uri="{FF2B5EF4-FFF2-40B4-BE49-F238E27FC236}">
                <a16:creationId xmlns:a16="http://schemas.microsoft.com/office/drawing/2014/main" id="{CF16F769-1957-665B-0A36-833441EE7E6C}"/>
              </a:ext>
            </a:extLst>
          </p:cNvPr>
          <p:cNvSpPr txBox="1"/>
          <p:nvPr/>
        </p:nvSpPr>
        <p:spPr>
          <a:xfrm>
            <a:off x="748474" y="1585760"/>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Ethereal Knot Ring</a:t>
            </a:r>
            <a:endParaRPr lang="en-PK" sz="3200" b="1" dirty="0">
              <a:solidFill>
                <a:schemeClr val="tx1">
                  <a:lumMod val="65000"/>
                  <a:lumOff val="35000"/>
                </a:schemeClr>
              </a:solidFill>
              <a:latin typeface="Tw Cen MT" panose="020B0602020104020603" pitchFamily="34" charset="0"/>
            </a:endParaRPr>
          </a:p>
        </p:txBody>
      </p:sp>
      <p:pic>
        <p:nvPicPr>
          <p:cNvPr id="19" name="Picture 18">
            <a:extLst>
              <a:ext uri="{FF2B5EF4-FFF2-40B4-BE49-F238E27FC236}">
                <a16:creationId xmlns:a16="http://schemas.microsoft.com/office/drawing/2014/main" id="{1A369A6B-822B-B4A5-D176-F258174A3F65}"/>
              </a:ext>
            </a:extLst>
          </p:cNvPr>
          <p:cNvPicPr>
            <a:picLocks noChangeAspect="1"/>
          </p:cNvPicPr>
          <p:nvPr/>
        </p:nvPicPr>
        <p:blipFill>
          <a:blip r:embed="rId4"/>
          <a:stretch>
            <a:fillRect/>
          </a:stretch>
        </p:blipFill>
        <p:spPr>
          <a:xfrm rot="18399922">
            <a:off x="10581153" y="996871"/>
            <a:ext cx="1766662" cy="1177775"/>
          </a:xfrm>
          <a:prstGeom prst="rect">
            <a:avLst/>
          </a:prstGeom>
        </p:spPr>
      </p:pic>
      <p:pic>
        <p:nvPicPr>
          <p:cNvPr id="10" name="Picture 9">
            <a:extLst>
              <a:ext uri="{FF2B5EF4-FFF2-40B4-BE49-F238E27FC236}">
                <a16:creationId xmlns:a16="http://schemas.microsoft.com/office/drawing/2014/main" id="{CF007B4A-8C5D-ED92-D844-EBFD90A39B61}"/>
              </a:ext>
            </a:extLst>
          </p:cNvPr>
          <p:cNvPicPr>
            <a:picLocks noChangeAspect="1"/>
          </p:cNvPicPr>
          <p:nvPr/>
        </p:nvPicPr>
        <p:blipFill>
          <a:blip r:embed="rId5"/>
          <a:stretch>
            <a:fillRect/>
          </a:stretch>
        </p:blipFill>
        <p:spPr>
          <a:xfrm rot="1893514">
            <a:off x="4147179" y="6357369"/>
            <a:ext cx="5451123" cy="5572505"/>
          </a:xfrm>
          <a:prstGeom prst="rect">
            <a:avLst/>
          </a:prstGeom>
        </p:spPr>
      </p:pic>
      <p:pic>
        <p:nvPicPr>
          <p:cNvPr id="17" name="Picture 16">
            <a:extLst>
              <a:ext uri="{FF2B5EF4-FFF2-40B4-BE49-F238E27FC236}">
                <a16:creationId xmlns:a16="http://schemas.microsoft.com/office/drawing/2014/main" id="{732DE345-30D4-9F27-A7DD-B216DFD95173}"/>
              </a:ext>
            </a:extLst>
          </p:cNvPr>
          <p:cNvPicPr>
            <a:picLocks noChangeAspect="1"/>
          </p:cNvPicPr>
          <p:nvPr/>
        </p:nvPicPr>
        <p:blipFill>
          <a:blip r:embed="rId6"/>
          <a:stretch>
            <a:fillRect/>
          </a:stretch>
        </p:blipFill>
        <p:spPr>
          <a:xfrm rot="10640143">
            <a:off x="1543303" y="8154006"/>
            <a:ext cx="3161793" cy="1525928"/>
          </a:xfrm>
          <a:prstGeom prst="rect">
            <a:avLst/>
          </a:prstGeom>
        </p:spPr>
      </p:pic>
      <p:pic>
        <p:nvPicPr>
          <p:cNvPr id="28" name="Picture 27">
            <a:extLst>
              <a:ext uri="{FF2B5EF4-FFF2-40B4-BE49-F238E27FC236}">
                <a16:creationId xmlns:a16="http://schemas.microsoft.com/office/drawing/2014/main" id="{116B8295-FD25-5167-7E00-E14CA4840470}"/>
              </a:ext>
            </a:extLst>
          </p:cNvPr>
          <p:cNvPicPr>
            <a:picLocks noChangeAspect="1"/>
          </p:cNvPicPr>
          <p:nvPr/>
        </p:nvPicPr>
        <p:blipFill>
          <a:blip r:embed="rId7"/>
          <a:stretch>
            <a:fillRect/>
          </a:stretch>
        </p:blipFill>
        <p:spPr>
          <a:xfrm rot="18098025">
            <a:off x="3781189" y="-1830588"/>
            <a:ext cx="1287239" cy="1125731"/>
          </a:xfrm>
          <a:prstGeom prst="rect">
            <a:avLst/>
          </a:prstGeom>
        </p:spPr>
      </p:pic>
      <p:pic>
        <p:nvPicPr>
          <p:cNvPr id="30" name="Picture 29">
            <a:extLst>
              <a:ext uri="{FF2B5EF4-FFF2-40B4-BE49-F238E27FC236}">
                <a16:creationId xmlns:a16="http://schemas.microsoft.com/office/drawing/2014/main" id="{4823CF0D-2F86-50B0-E0E4-489812787D9D}"/>
              </a:ext>
            </a:extLst>
          </p:cNvPr>
          <p:cNvPicPr>
            <a:picLocks noChangeAspect="1"/>
          </p:cNvPicPr>
          <p:nvPr/>
        </p:nvPicPr>
        <p:blipFill>
          <a:blip r:embed="rId7"/>
          <a:stretch>
            <a:fillRect/>
          </a:stretch>
        </p:blipFill>
        <p:spPr>
          <a:xfrm rot="1123902">
            <a:off x="11324588" y="6723314"/>
            <a:ext cx="1342007" cy="1173627"/>
          </a:xfrm>
          <a:prstGeom prst="rect">
            <a:avLst/>
          </a:prstGeom>
        </p:spPr>
      </p:pic>
      <p:sp>
        <p:nvSpPr>
          <p:cNvPr id="4" name="Rectangle 1">
            <a:extLst>
              <a:ext uri="{FF2B5EF4-FFF2-40B4-BE49-F238E27FC236}">
                <a16:creationId xmlns:a16="http://schemas.microsoft.com/office/drawing/2014/main" id="{522DB2E3-8E22-E5F1-3808-35E355425CDF}"/>
              </a:ext>
            </a:extLst>
          </p:cNvPr>
          <p:cNvSpPr>
            <a:spLocks noChangeArrowheads="1"/>
          </p:cNvSpPr>
          <p:nvPr/>
        </p:nvSpPr>
        <p:spPr bwMode="auto">
          <a:xfrm>
            <a:off x="926219" y="2493614"/>
            <a:ext cx="3596408"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1" u="none" strike="noStrike" cap="none" normalizeH="0" baseline="0" dirty="0">
                <a:ln>
                  <a:noFill/>
                </a:ln>
                <a:solidFill>
                  <a:schemeClr val="tx1"/>
                </a:solidFill>
                <a:effectLst/>
                <a:latin typeface="Tw Cen MT" panose="020B0602020104020603" pitchFamily="34" charset="0"/>
              </a:rPr>
              <a:t>A delicate twist of gold capturing timeless elegance. The Ethereal Knot symbolizes endless connection — light, graceful, and effortlessly divine.</a:t>
            </a:r>
            <a:endParaRPr kumimoji="0" lang="en-PK" altLang="en-PK" sz="2300" b="0" i="0" u="none" strike="noStrike" cap="none" normalizeH="0" baseline="0" dirty="0">
              <a:ln>
                <a:noFill/>
              </a:ln>
              <a:solidFill>
                <a:schemeClr val="tx1"/>
              </a:solidFill>
              <a:effectLst/>
              <a:latin typeface="Tw Cen MT" panose="020B0602020104020603" pitchFamily="34" charset="0"/>
            </a:endParaRPr>
          </a:p>
        </p:txBody>
      </p:sp>
      <p:pic>
        <p:nvPicPr>
          <p:cNvPr id="16" name="Picture 15">
            <a:extLst>
              <a:ext uri="{FF2B5EF4-FFF2-40B4-BE49-F238E27FC236}">
                <a16:creationId xmlns:a16="http://schemas.microsoft.com/office/drawing/2014/main" id="{54628A5D-B149-8977-003B-E606E13ED5B2}"/>
              </a:ext>
            </a:extLst>
          </p:cNvPr>
          <p:cNvPicPr>
            <a:picLocks noChangeAspect="1"/>
          </p:cNvPicPr>
          <p:nvPr/>
        </p:nvPicPr>
        <p:blipFill>
          <a:blip r:embed="rId8"/>
          <a:stretch>
            <a:fillRect/>
          </a:stretch>
        </p:blipFill>
        <p:spPr>
          <a:xfrm rot="19530756">
            <a:off x="5387863" y="1151789"/>
            <a:ext cx="3324198" cy="3324198"/>
          </a:xfrm>
          <a:prstGeom prst="rect">
            <a:avLst/>
          </a:prstGeom>
        </p:spPr>
      </p:pic>
      <p:pic>
        <p:nvPicPr>
          <p:cNvPr id="20" name="Picture 19">
            <a:extLst>
              <a:ext uri="{FF2B5EF4-FFF2-40B4-BE49-F238E27FC236}">
                <a16:creationId xmlns:a16="http://schemas.microsoft.com/office/drawing/2014/main" id="{3EB2A2AA-4ABC-B1A0-3588-BA6530C482D5}"/>
              </a:ext>
            </a:extLst>
          </p:cNvPr>
          <p:cNvPicPr>
            <a:picLocks noChangeAspect="1"/>
          </p:cNvPicPr>
          <p:nvPr/>
        </p:nvPicPr>
        <p:blipFill>
          <a:blip r:embed="rId9"/>
          <a:stretch>
            <a:fillRect/>
          </a:stretch>
        </p:blipFill>
        <p:spPr>
          <a:xfrm>
            <a:off x="5121999" y="3930829"/>
            <a:ext cx="3501482" cy="2025210"/>
          </a:xfrm>
          <a:prstGeom prst="rect">
            <a:avLst/>
          </a:prstGeom>
        </p:spPr>
      </p:pic>
      <p:pic>
        <p:nvPicPr>
          <p:cNvPr id="13" name="Picture 12">
            <a:extLst>
              <a:ext uri="{FF2B5EF4-FFF2-40B4-BE49-F238E27FC236}">
                <a16:creationId xmlns:a16="http://schemas.microsoft.com/office/drawing/2014/main" id="{808B6C7A-77C6-7D73-B1C7-C0C10561576B}"/>
              </a:ext>
            </a:extLst>
          </p:cNvPr>
          <p:cNvPicPr>
            <a:picLocks noChangeAspect="1"/>
          </p:cNvPicPr>
          <p:nvPr/>
        </p:nvPicPr>
        <p:blipFill>
          <a:blip r:embed="rId10"/>
          <a:stretch>
            <a:fillRect/>
          </a:stretch>
        </p:blipFill>
        <p:spPr>
          <a:xfrm>
            <a:off x="4832251" y="1406677"/>
            <a:ext cx="4238311" cy="4238311"/>
          </a:xfrm>
          <a:prstGeom prst="rect">
            <a:avLst/>
          </a:prstGeom>
        </p:spPr>
      </p:pic>
      <p:pic>
        <p:nvPicPr>
          <p:cNvPr id="24" name="Picture 23">
            <a:extLst>
              <a:ext uri="{FF2B5EF4-FFF2-40B4-BE49-F238E27FC236}">
                <a16:creationId xmlns:a16="http://schemas.microsoft.com/office/drawing/2014/main" id="{AF67D629-77DB-27D0-DD09-BB2629329B1F}"/>
              </a:ext>
            </a:extLst>
          </p:cNvPr>
          <p:cNvPicPr>
            <a:picLocks noChangeAspect="1"/>
          </p:cNvPicPr>
          <p:nvPr/>
        </p:nvPicPr>
        <p:blipFill>
          <a:blip r:embed="rId11"/>
          <a:stretch>
            <a:fillRect/>
          </a:stretch>
        </p:blipFill>
        <p:spPr>
          <a:xfrm>
            <a:off x="3532141" y="7086141"/>
            <a:ext cx="3179715" cy="3139347"/>
          </a:xfrm>
          <a:prstGeom prst="rect">
            <a:avLst/>
          </a:prstGeom>
        </p:spPr>
      </p:pic>
      <p:pic>
        <p:nvPicPr>
          <p:cNvPr id="25" name="Picture 24">
            <a:extLst>
              <a:ext uri="{FF2B5EF4-FFF2-40B4-BE49-F238E27FC236}">
                <a16:creationId xmlns:a16="http://schemas.microsoft.com/office/drawing/2014/main" id="{FAF7DB30-CAF7-8DF4-9F7D-D96BC93162ED}"/>
              </a:ext>
            </a:extLst>
          </p:cNvPr>
          <p:cNvPicPr>
            <a:picLocks noChangeAspect="1"/>
          </p:cNvPicPr>
          <p:nvPr/>
        </p:nvPicPr>
        <p:blipFill>
          <a:blip r:embed="rId12"/>
          <a:stretch>
            <a:fillRect/>
          </a:stretch>
        </p:blipFill>
        <p:spPr>
          <a:xfrm rot="1084134">
            <a:off x="5191028" y="-4074470"/>
            <a:ext cx="3164128" cy="3164128"/>
          </a:xfrm>
          <a:prstGeom prst="rect">
            <a:avLst/>
          </a:prstGeom>
        </p:spPr>
      </p:pic>
      <p:pic>
        <p:nvPicPr>
          <p:cNvPr id="27" name="Picture 26">
            <a:extLst>
              <a:ext uri="{FF2B5EF4-FFF2-40B4-BE49-F238E27FC236}">
                <a16:creationId xmlns:a16="http://schemas.microsoft.com/office/drawing/2014/main" id="{1127A681-7E1A-23AC-D1F1-05AE568EA96D}"/>
              </a:ext>
            </a:extLst>
          </p:cNvPr>
          <p:cNvPicPr>
            <a:picLocks noChangeAspect="1"/>
          </p:cNvPicPr>
          <p:nvPr/>
        </p:nvPicPr>
        <p:blipFill>
          <a:blip r:embed="rId13"/>
          <a:stretch>
            <a:fillRect/>
          </a:stretch>
        </p:blipFill>
        <p:spPr>
          <a:xfrm rot="13344637">
            <a:off x="10380148" y="1875567"/>
            <a:ext cx="3053524" cy="3053524"/>
          </a:xfrm>
          <a:prstGeom prst="rect">
            <a:avLst/>
          </a:prstGeom>
        </p:spPr>
      </p:pic>
    </p:spTree>
    <p:extLst>
      <p:ext uri="{BB962C8B-B14F-4D97-AF65-F5344CB8AC3E}">
        <p14:creationId xmlns:p14="http://schemas.microsoft.com/office/powerpoint/2010/main" val="29879621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892693-5BAD-05C9-F0A0-06F80B6CBA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5C984B-FC21-5E35-FE52-F53F83CA27F0}"/>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F7C7F1BF-4CDB-6C97-5E93-4C64B0EDC8DC}"/>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26A18A93-42CF-F2CE-3B39-22315FA9B8D2}"/>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62179AD7-BF45-1099-649B-302A3C1AF2C9}"/>
              </a:ext>
            </a:extLst>
          </p:cNvPr>
          <p:cNvSpPr txBox="1"/>
          <p:nvPr/>
        </p:nvSpPr>
        <p:spPr>
          <a:xfrm>
            <a:off x="914400" y="1727675"/>
            <a:ext cx="7448550" cy="369332"/>
          </a:xfrm>
          <a:prstGeom prst="rect">
            <a:avLst/>
          </a:prstGeom>
          <a:noFill/>
        </p:spPr>
        <p:txBody>
          <a:bodyPr wrap="square" rtlCol="0">
            <a:spAutoFit/>
          </a:bodyPr>
          <a:lstStyle/>
          <a:p>
            <a:endParaRPr lang="en-PK" dirty="0"/>
          </a:p>
        </p:txBody>
      </p:sp>
      <p:pic>
        <p:nvPicPr>
          <p:cNvPr id="16" name="Picture 15">
            <a:extLst>
              <a:ext uri="{FF2B5EF4-FFF2-40B4-BE49-F238E27FC236}">
                <a16:creationId xmlns:a16="http://schemas.microsoft.com/office/drawing/2014/main" id="{4D11CB49-82DE-96BF-435E-C325AA9E9028}"/>
              </a:ext>
            </a:extLst>
          </p:cNvPr>
          <p:cNvPicPr>
            <a:picLocks noChangeAspect="1"/>
          </p:cNvPicPr>
          <p:nvPr/>
        </p:nvPicPr>
        <p:blipFill>
          <a:blip r:embed="rId4"/>
          <a:stretch>
            <a:fillRect/>
          </a:stretch>
        </p:blipFill>
        <p:spPr>
          <a:xfrm rot="19530756">
            <a:off x="5170793" y="-3353387"/>
            <a:ext cx="3324198" cy="3324198"/>
          </a:xfrm>
          <a:prstGeom prst="rect">
            <a:avLst/>
          </a:prstGeom>
        </p:spPr>
      </p:pic>
      <p:pic>
        <p:nvPicPr>
          <p:cNvPr id="20" name="Picture 19">
            <a:extLst>
              <a:ext uri="{FF2B5EF4-FFF2-40B4-BE49-F238E27FC236}">
                <a16:creationId xmlns:a16="http://schemas.microsoft.com/office/drawing/2014/main" id="{30ABC0C3-DD6D-72E3-4A8B-90F7D5B7E3E7}"/>
              </a:ext>
            </a:extLst>
          </p:cNvPr>
          <p:cNvPicPr>
            <a:picLocks noChangeAspect="1"/>
          </p:cNvPicPr>
          <p:nvPr/>
        </p:nvPicPr>
        <p:blipFill>
          <a:blip r:embed="rId5"/>
          <a:stretch>
            <a:fillRect/>
          </a:stretch>
        </p:blipFill>
        <p:spPr>
          <a:xfrm>
            <a:off x="5082151" y="7525892"/>
            <a:ext cx="3501482" cy="2025210"/>
          </a:xfrm>
          <a:prstGeom prst="rect">
            <a:avLst/>
          </a:prstGeom>
        </p:spPr>
      </p:pic>
      <p:pic>
        <p:nvPicPr>
          <p:cNvPr id="13" name="Picture 12">
            <a:extLst>
              <a:ext uri="{FF2B5EF4-FFF2-40B4-BE49-F238E27FC236}">
                <a16:creationId xmlns:a16="http://schemas.microsoft.com/office/drawing/2014/main" id="{A006B9A0-566A-35D6-B04A-BA016B2177BD}"/>
              </a:ext>
            </a:extLst>
          </p:cNvPr>
          <p:cNvPicPr>
            <a:picLocks noChangeAspect="1"/>
          </p:cNvPicPr>
          <p:nvPr/>
        </p:nvPicPr>
        <p:blipFill>
          <a:blip r:embed="rId6"/>
          <a:stretch>
            <a:fillRect/>
          </a:stretch>
        </p:blipFill>
        <p:spPr>
          <a:xfrm>
            <a:off x="9924155" y="1417638"/>
            <a:ext cx="4238311" cy="4238311"/>
          </a:xfrm>
          <a:prstGeom prst="rect">
            <a:avLst/>
          </a:prstGeom>
        </p:spPr>
      </p:pic>
      <p:grpSp>
        <p:nvGrpSpPr>
          <p:cNvPr id="35" name="Group 34">
            <a:extLst>
              <a:ext uri="{FF2B5EF4-FFF2-40B4-BE49-F238E27FC236}">
                <a16:creationId xmlns:a16="http://schemas.microsoft.com/office/drawing/2014/main" id="{04C7F36F-6724-1719-0501-93D03B5FD109}"/>
              </a:ext>
            </a:extLst>
          </p:cNvPr>
          <p:cNvGrpSpPr/>
          <p:nvPr/>
        </p:nvGrpSpPr>
        <p:grpSpPr>
          <a:xfrm>
            <a:off x="4888" y="-45720"/>
            <a:ext cx="9751474" cy="6903720"/>
            <a:chOff x="4888" y="-45720"/>
            <a:chExt cx="9751474" cy="6903720"/>
          </a:xfrm>
        </p:grpSpPr>
        <p:sp>
          <p:nvSpPr>
            <p:cNvPr id="3" name="Rectangle 2">
              <a:extLst>
                <a:ext uri="{FF2B5EF4-FFF2-40B4-BE49-F238E27FC236}">
                  <a16:creationId xmlns:a16="http://schemas.microsoft.com/office/drawing/2014/main" id="{BC75C545-FC14-14E4-8837-13E8A0B8B3D2}"/>
                </a:ext>
              </a:extLst>
            </p:cNvPr>
            <p:cNvSpPr/>
            <p:nvPr/>
          </p:nvSpPr>
          <p:spPr>
            <a:xfrm>
              <a:off x="4888" y="-4572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7" name="TextBox 6">
              <a:extLst>
                <a:ext uri="{FF2B5EF4-FFF2-40B4-BE49-F238E27FC236}">
                  <a16:creationId xmlns:a16="http://schemas.microsoft.com/office/drawing/2014/main" id="{0A0EF84D-4AD0-E5FA-39D4-D2F329A50426}"/>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OUR SIGNATURE PRODUCTS:</a:t>
              </a:r>
              <a:endParaRPr lang="en-PK" b="1" i="1" dirty="0">
                <a:latin typeface="Tw Cen MT" panose="020B0602020104020603" pitchFamily="34" charset="0"/>
              </a:endParaRPr>
            </a:p>
          </p:txBody>
        </p:sp>
        <p:sp>
          <p:nvSpPr>
            <p:cNvPr id="15" name="TextBox 14">
              <a:extLst>
                <a:ext uri="{FF2B5EF4-FFF2-40B4-BE49-F238E27FC236}">
                  <a16:creationId xmlns:a16="http://schemas.microsoft.com/office/drawing/2014/main" id="{97B433F5-8E51-5B73-848C-8C64C361F0C8}"/>
                </a:ext>
              </a:extLst>
            </p:cNvPr>
            <p:cNvSpPr txBox="1"/>
            <p:nvPr/>
          </p:nvSpPr>
          <p:spPr>
            <a:xfrm>
              <a:off x="748474" y="1585760"/>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Coral Mist Blush</a:t>
              </a:r>
              <a:endParaRPr lang="en-PK" sz="3200" b="1" dirty="0">
                <a:solidFill>
                  <a:schemeClr val="tx1">
                    <a:lumMod val="65000"/>
                    <a:lumOff val="35000"/>
                  </a:schemeClr>
                </a:solidFill>
                <a:latin typeface="Tw Cen MT" panose="020B0602020104020603" pitchFamily="34" charset="0"/>
              </a:endParaRPr>
            </a:p>
          </p:txBody>
        </p:sp>
        <p:sp>
          <p:nvSpPr>
            <p:cNvPr id="6" name="Rectangle 1">
              <a:extLst>
                <a:ext uri="{FF2B5EF4-FFF2-40B4-BE49-F238E27FC236}">
                  <a16:creationId xmlns:a16="http://schemas.microsoft.com/office/drawing/2014/main" id="{F2365B9B-408F-DBFE-D13C-7A5BBCD6AB9D}"/>
                </a:ext>
              </a:extLst>
            </p:cNvPr>
            <p:cNvSpPr>
              <a:spLocks noChangeArrowheads="1"/>
            </p:cNvSpPr>
            <p:nvPr/>
          </p:nvSpPr>
          <p:spPr bwMode="auto">
            <a:xfrm>
              <a:off x="963967" y="2417149"/>
              <a:ext cx="3274658" cy="2569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i="1" dirty="0">
                  <a:latin typeface="Tw Cen MT" panose="020B0602020104020603" pitchFamily="34" charset="0"/>
                </a:rPr>
                <a:t>A soft, dewy coral with a whisper of peach. This blush blends seamlessly to give your cheeks a natural, radiant flush — perfect for a fresh, everyday glow with subtle warmth.</a:t>
              </a:r>
              <a:endParaRPr lang="en-US" sz="2300" dirty="0">
                <a:latin typeface="Tw Cen MT" panose="020B0602020104020603" pitchFamily="34" charset="0"/>
              </a:endParaRPr>
            </a:p>
          </p:txBody>
        </p:sp>
        <p:pic>
          <p:nvPicPr>
            <p:cNvPr id="18" name="Picture 17">
              <a:extLst>
                <a:ext uri="{FF2B5EF4-FFF2-40B4-BE49-F238E27FC236}">
                  <a16:creationId xmlns:a16="http://schemas.microsoft.com/office/drawing/2014/main" id="{AE9C1C8B-9AA1-91B3-18A2-5A10F6F2E0CB}"/>
                </a:ext>
              </a:extLst>
            </p:cNvPr>
            <p:cNvPicPr>
              <a:picLocks noChangeAspect="1"/>
            </p:cNvPicPr>
            <p:nvPr/>
          </p:nvPicPr>
          <p:blipFill>
            <a:blip r:embed="rId7"/>
            <a:stretch>
              <a:fillRect/>
            </a:stretch>
          </p:blipFill>
          <p:spPr>
            <a:xfrm>
              <a:off x="4855210" y="3702116"/>
              <a:ext cx="3179715" cy="3139347"/>
            </a:xfrm>
            <a:prstGeom prst="rect">
              <a:avLst/>
            </a:prstGeom>
          </p:spPr>
        </p:pic>
        <p:pic>
          <p:nvPicPr>
            <p:cNvPr id="9" name="Picture 8">
              <a:extLst>
                <a:ext uri="{FF2B5EF4-FFF2-40B4-BE49-F238E27FC236}">
                  <a16:creationId xmlns:a16="http://schemas.microsoft.com/office/drawing/2014/main" id="{B76652D6-28E6-D35D-390C-123764AEAFD6}"/>
                </a:ext>
              </a:extLst>
            </p:cNvPr>
            <p:cNvPicPr>
              <a:picLocks noChangeAspect="1"/>
            </p:cNvPicPr>
            <p:nvPr/>
          </p:nvPicPr>
          <p:blipFill>
            <a:blip r:embed="rId8"/>
            <a:stretch>
              <a:fillRect/>
            </a:stretch>
          </p:blipFill>
          <p:spPr>
            <a:xfrm rot="1084134">
              <a:off x="4934456" y="1954729"/>
              <a:ext cx="3164128" cy="3164128"/>
            </a:xfrm>
            <a:prstGeom prst="rect">
              <a:avLst/>
            </a:prstGeom>
          </p:spPr>
        </p:pic>
        <p:pic>
          <p:nvPicPr>
            <p:cNvPr id="12" name="Picture 11">
              <a:extLst>
                <a:ext uri="{FF2B5EF4-FFF2-40B4-BE49-F238E27FC236}">
                  <a16:creationId xmlns:a16="http://schemas.microsoft.com/office/drawing/2014/main" id="{11B02704-68E3-0BB3-9ED7-B2AE06E4EAFD}"/>
                </a:ext>
              </a:extLst>
            </p:cNvPr>
            <p:cNvPicPr>
              <a:picLocks noChangeAspect="1"/>
            </p:cNvPicPr>
            <p:nvPr/>
          </p:nvPicPr>
          <p:blipFill>
            <a:blip r:embed="rId9"/>
            <a:stretch>
              <a:fillRect/>
            </a:stretch>
          </p:blipFill>
          <p:spPr>
            <a:xfrm rot="13344637">
              <a:off x="6702838" y="2199424"/>
              <a:ext cx="3053524" cy="3053524"/>
            </a:xfrm>
            <a:prstGeom prst="rect">
              <a:avLst/>
            </a:prstGeom>
          </p:spPr>
        </p:pic>
      </p:grpSp>
      <p:grpSp>
        <p:nvGrpSpPr>
          <p:cNvPr id="31" name="Group 30">
            <a:extLst>
              <a:ext uri="{FF2B5EF4-FFF2-40B4-BE49-F238E27FC236}">
                <a16:creationId xmlns:a16="http://schemas.microsoft.com/office/drawing/2014/main" id="{E826B438-DA69-792D-D980-3192172BD44B}"/>
              </a:ext>
            </a:extLst>
          </p:cNvPr>
          <p:cNvGrpSpPr/>
          <p:nvPr/>
        </p:nvGrpSpPr>
        <p:grpSpPr>
          <a:xfrm>
            <a:off x="-9339654" y="-38100"/>
            <a:ext cx="9320522" cy="6903720"/>
            <a:chOff x="-176522" y="15875"/>
            <a:chExt cx="9320522" cy="6903720"/>
          </a:xfrm>
        </p:grpSpPr>
        <p:sp>
          <p:nvSpPr>
            <p:cNvPr id="32" name="Rectangle 31">
              <a:extLst>
                <a:ext uri="{FF2B5EF4-FFF2-40B4-BE49-F238E27FC236}">
                  <a16:creationId xmlns:a16="http://schemas.microsoft.com/office/drawing/2014/main" id="{D502BCF3-C35D-38F8-B2F3-D91DAFC047AD}"/>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33" name="TextBox 32">
              <a:extLst>
                <a:ext uri="{FF2B5EF4-FFF2-40B4-BE49-F238E27FC236}">
                  <a16:creationId xmlns:a16="http://schemas.microsoft.com/office/drawing/2014/main" id="{4180A981-C1B6-3EC6-6F3E-CBED08785356}"/>
                </a:ext>
              </a:extLst>
            </p:cNvPr>
            <p:cNvSpPr txBox="1"/>
            <p:nvPr/>
          </p:nvSpPr>
          <p:spPr>
            <a:xfrm>
              <a:off x="2827939" y="579059"/>
              <a:ext cx="4966230" cy="584775"/>
            </a:xfrm>
            <a:prstGeom prst="rect">
              <a:avLst/>
            </a:prstGeom>
            <a:noFill/>
          </p:spPr>
          <p:txBody>
            <a:bodyPr wrap="square" rtlCol="0">
              <a:spAutoFit/>
            </a:bodyPr>
            <a:lstStyle/>
            <a:p>
              <a:r>
                <a:rPr lang="en-US" sz="3200" b="1" i="1" dirty="0">
                  <a:latin typeface="Tw Cen MT" panose="020B0602020104020603" pitchFamily="34" charset="0"/>
                </a:rPr>
                <a:t>USER EXPERIENCE</a:t>
              </a:r>
              <a:endParaRPr lang="en-PK" b="1" i="1" dirty="0">
                <a:latin typeface="Tw Cen MT" panose="020B0602020104020603" pitchFamily="34" charset="0"/>
              </a:endParaRPr>
            </a:p>
          </p:txBody>
        </p:sp>
        <p:sp>
          <p:nvSpPr>
            <p:cNvPr id="34" name="Rectangle 6">
              <a:extLst>
                <a:ext uri="{FF2B5EF4-FFF2-40B4-BE49-F238E27FC236}">
                  <a16:creationId xmlns:a16="http://schemas.microsoft.com/office/drawing/2014/main" id="{4CD43286-A483-0BA7-C818-CFCA9538CA83}"/>
                </a:ext>
              </a:extLst>
            </p:cNvPr>
            <p:cNvSpPr>
              <a:spLocks noChangeArrowheads="1"/>
            </p:cNvSpPr>
            <p:nvPr/>
          </p:nvSpPr>
          <p:spPr bwMode="auto">
            <a:xfrm>
              <a:off x="712426" y="1382100"/>
              <a:ext cx="7719147"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Add to Cart</a:t>
              </a:r>
              <a:r>
                <a:rPr kumimoji="0" lang="en-PK" altLang="en-PK" sz="2300" b="0" i="0" u="none" strike="noStrike" cap="none" normalizeH="0" baseline="0" dirty="0">
                  <a:ln>
                    <a:noFill/>
                  </a:ln>
                  <a:solidFill>
                    <a:schemeClr val="tx1"/>
                  </a:solidFill>
                  <a:effectLst/>
                  <a:latin typeface="Tw Cen MT" panose="020B0602020104020603" pitchFamily="34" charset="0"/>
                </a:rPr>
                <a:t> – Instantly add products from the listing with a single click, just like premium shopping platforms.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Smooth Navigation</a:t>
              </a:r>
              <a:r>
                <a:rPr kumimoji="0" lang="en-PK" altLang="en-PK" sz="2300" b="0" i="0" u="none" strike="noStrike" cap="none" normalizeH="0" baseline="0" dirty="0">
                  <a:ln>
                    <a:noFill/>
                  </a:ln>
                  <a:solidFill>
                    <a:schemeClr val="tx1"/>
                  </a:solidFill>
                  <a:effectLst/>
                  <a:latin typeface="Tw Cen MT" panose="020B0602020104020603" pitchFamily="34" charset="0"/>
                </a:rPr>
                <a:t> – Clean layout and simple tabs make exploring the site fast, easy, and satisfying.</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Contact Form</a:t>
              </a:r>
              <a:r>
                <a:rPr kumimoji="0" lang="en-PK" altLang="en-PK" sz="2300" b="0" i="0" u="none" strike="noStrike" cap="none" normalizeH="0" baseline="0" dirty="0">
                  <a:ln>
                    <a:noFill/>
                  </a:ln>
                  <a:solidFill>
                    <a:schemeClr val="tx1"/>
                  </a:solidFill>
                  <a:effectLst/>
                  <a:latin typeface="Tw Cen MT" panose="020B0602020104020603" pitchFamily="34" charset="0"/>
                </a:rPr>
                <a:t> – A styled, accessible form where users can ask questions, give feedback, or reach out anytime.</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Helpful FAQ</a:t>
              </a:r>
              <a:r>
                <a:rPr kumimoji="0" lang="en-PK" altLang="en-PK" sz="2300" b="0" i="0" u="none" strike="noStrike" cap="none" normalizeH="0" baseline="0" dirty="0">
                  <a:ln>
                    <a:noFill/>
                  </a:ln>
                  <a:solidFill>
                    <a:schemeClr val="tx1"/>
                  </a:solidFill>
                  <a:effectLst/>
                  <a:latin typeface="Tw Cen MT" panose="020B0602020104020603" pitchFamily="34" charset="0"/>
                </a:rPr>
                <a:t> – Clear answers to common concerns like shipping, payment, and returns — no confusion, no delays.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Boutique-Like Feel</a:t>
              </a:r>
              <a:r>
                <a:rPr kumimoji="0" lang="en-PK" altLang="en-PK" sz="2300" b="0" i="0" u="none" strike="noStrike" cap="none" normalizeH="0" baseline="0" dirty="0">
                  <a:ln>
                    <a:noFill/>
                  </a:ln>
                  <a:solidFill>
                    <a:schemeClr val="tx1"/>
                  </a:solidFill>
                  <a:effectLst/>
                  <a:latin typeface="Tw Cen MT" panose="020B0602020104020603" pitchFamily="34" charset="0"/>
                </a:rPr>
                <a:t> – Designed to feel like a luxury store, whether you're browsing on phone, tablet, or desktop.</a:t>
              </a:r>
            </a:p>
          </p:txBody>
        </p:sp>
      </p:grpSp>
    </p:spTree>
    <p:extLst>
      <p:ext uri="{BB962C8B-B14F-4D97-AF65-F5344CB8AC3E}">
        <p14:creationId xmlns:p14="http://schemas.microsoft.com/office/powerpoint/2010/main" val="33825131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6FFF2-2FB6-7254-7BA2-18A60B3CCDD9}"/>
            </a:ext>
          </a:extLst>
        </p:cNvPr>
        <p:cNvGrpSpPr/>
        <p:nvPr/>
      </p:nvGrpSpPr>
      <p:grpSpPr>
        <a:xfrm>
          <a:off x="0" y="0"/>
          <a:ext cx="0" cy="0"/>
          <a:chOff x="0" y="0"/>
          <a:chExt cx="0" cy="0"/>
        </a:xfrm>
      </p:grpSpPr>
      <p:sp>
        <p:nvSpPr>
          <p:cNvPr id="13" name="Rectangle 5">
            <a:extLst>
              <a:ext uri="{FF2B5EF4-FFF2-40B4-BE49-F238E27FC236}">
                <a16:creationId xmlns:a16="http://schemas.microsoft.com/office/drawing/2014/main" id="{18B789DE-DAC5-EAB3-391B-9C213D70A9C4}"/>
              </a:ext>
            </a:extLst>
          </p:cNvPr>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K"/>
          </a:p>
        </p:txBody>
      </p:sp>
      <p:grpSp>
        <p:nvGrpSpPr>
          <p:cNvPr id="15" name="Group 14">
            <a:extLst>
              <a:ext uri="{FF2B5EF4-FFF2-40B4-BE49-F238E27FC236}">
                <a16:creationId xmlns:a16="http://schemas.microsoft.com/office/drawing/2014/main" id="{FB4BCA52-C2C6-9278-301C-279F48DABF7F}"/>
              </a:ext>
            </a:extLst>
          </p:cNvPr>
          <p:cNvGrpSpPr/>
          <p:nvPr/>
        </p:nvGrpSpPr>
        <p:grpSpPr>
          <a:xfrm>
            <a:off x="-176522" y="15875"/>
            <a:ext cx="9320522" cy="6903720"/>
            <a:chOff x="-176522" y="15875"/>
            <a:chExt cx="9320522" cy="6903720"/>
          </a:xfrm>
        </p:grpSpPr>
        <p:sp>
          <p:nvSpPr>
            <p:cNvPr id="6" name="Rectangle 5">
              <a:extLst>
                <a:ext uri="{FF2B5EF4-FFF2-40B4-BE49-F238E27FC236}">
                  <a16:creationId xmlns:a16="http://schemas.microsoft.com/office/drawing/2014/main" id="{F61E7A3F-F977-EE2B-7F78-2066596986F1}"/>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7" name="TextBox 6">
              <a:extLst>
                <a:ext uri="{FF2B5EF4-FFF2-40B4-BE49-F238E27FC236}">
                  <a16:creationId xmlns:a16="http://schemas.microsoft.com/office/drawing/2014/main" id="{B1DC3D03-5D72-A3F9-E0D2-4C797E2E3454}"/>
                </a:ext>
              </a:extLst>
            </p:cNvPr>
            <p:cNvSpPr txBox="1"/>
            <p:nvPr/>
          </p:nvSpPr>
          <p:spPr>
            <a:xfrm>
              <a:off x="2827939" y="579059"/>
              <a:ext cx="4966230" cy="584775"/>
            </a:xfrm>
            <a:prstGeom prst="rect">
              <a:avLst/>
            </a:prstGeom>
            <a:noFill/>
          </p:spPr>
          <p:txBody>
            <a:bodyPr wrap="square" rtlCol="0">
              <a:spAutoFit/>
            </a:bodyPr>
            <a:lstStyle/>
            <a:p>
              <a:r>
                <a:rPr lang="en-US" sz="3200" b="1" i="1" dirty="0">
                  <a:latin typeface="Tw Cen MT" panose="020B0602020104020603" pitchFamily="34" charset="0"/>
                </a:rPr>
                <a:t>USER EXPERIENCE</a:t>
              </a:r>
              <a:endParaRPr lang="en-PK" b="1" i="1" dirty="0">
                <a:latin typeface="Tw Cen MT" panose="020B0602020104020603" pitchFamily="34" charset="0"/>
              </a:endParaRPr>
            </a:p>
          </p:txBody>
        </p:sp>
        <p:sp>
          <p:nvSpPr>
            <p:cNvPr id="14" name="Rectangle 6">
              <a:extLst>
                <a:ext uri="{FF2B5EF4-FFF2-40B4-BE49-F238E27FC236}">
                  <a16:creationId xmlns:a16="http://schemas.microsoft.com/office/drawing/2014/main" id="{3F5C7BF8-71B1-BDC9-C07A-927AA4B2263D}"/>
                </a:ext>
              </a:extLst>
            </p:cNvPr>
            <p:cNvSpPr>
              <a:spLocks noChangeArrowheads="1"/>
            </p:cNvSpPr>
            <p:nvPr/>
          </p:nvSpPr>
          <p:spPr bwMode="auto">
            <a:xfrm>
              <a:off x="712426" y="1382100"/>
              <a:ext cx="7719147"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Add to Cart</a:t>
              </a:r>
              <a:r>
                <a:rPr kumimoji="0" lang="en-PK" altLang="en-PK" sz="2300" b="0" i="0" u="none" strike="noStrike" cap="none" normalizeH="0" baseline="0" dirty="0">
                  <a:ln>
                    <a:noFill/>
                  </a:ln>
                  <a:solidFill>
                    <a:schemeClr val="tx1"/>
                  </a:solidFill>
                  <a:effectLst/>
                  <a:latin typeface="Tw Cen MT" panose="020B0602020104020603" pitchFamily="34" charset="0"/>
                </a:rPr>
                <a:t> – Instantly add products from the listing with a single click, just like premium shopping platforms.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Smooth Navigation</a:t>
              </a:r>
              <a:r>
                <a:rPr kumimoji="0" lang="en-PK" altLang="en-PK" sz="2300" b="0" i="0" u="none" strike="noStrike" cap="none" normalizeH="0" baseline="0" dirty="0">
                  <a:ln>
                    <a:noFill/>
                  </a:ln>
                  <a:solidFill>
                    <a:schemeClr val="tx1"/>
                  </a:solidFill>
                  <a:effectLst/>
                  <a:latin typeface="Tw Cen MT" panose="020B0602020104020603" pitchFamily="34" charset="0"/>
                </a:rPr>
                <a:t> – Clean layout and simple tabs make exploring the site fast, easy, and satisfying.</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Contact Form</a:t>
              </a:r>
              <a:r>
                <a:rPr kumimoji="0" lang="en-PK" altLang="en-PK" sz="2300" b="0" i="0" u="none" strike="noStrike" cap="none" normalizeH="0" baseline="0" dirty="0">
                  <a:ln>
                    <a:noFill/>
                  </a:ln>
                  <a:solidFill>
                    <a:schemeClr val="tx1"/>
                  </a:solidFill>
                  <a:effectLst/>
                  <a:latin typeface="Tw Cen MT" panose="020B0602020104020603" pitchFamily="34" charset="0"/>
                </a:rPr>
                <a:t> – A styled, accessible form where users can ask questions, give feedback, or reach out anytime.</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Helpful FAQ</a:t>
              </a:r>
              <a:r>
                <a:rPr kumimoji="0" lang="en-PK" altLang="en-PK" sz="2300" b="0" i="0" u="none" strike="noStrike" cap="none" normalizeH="0" baseline="0" dirty="0">
                  <a:ln>
                    <a:noFill/>
                  </a:ln>
                  <a:solidFill>
                    <a:schemeClr val="tx1"/>
                  </a:solidFill>
                  <a:effectLst/>
                  <a:latin typeface="Tw Cen MT" panose="020B0602020104020603" pitchFamily="34" charset="0"/>
                </a:rPr>
                <a:t> – Clear answers to common concerns like shipping, payment, and returns — no confusion, no delays.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Boutique-Like Feel</a:t>
              </a:r>
              <a:r>
                <a:rPr kumimoji="0" lang="en-PK" altLang="en-PK" sz="2300" b="0" i="0" u="none" strike="noStrike" cap="none" normalizeH="0" baseline="0" dirty="0">
                  <a:ln>
                    <a:noFill/>
                  </a:ln>
                  <a:solidFill>
                    <a:schemeClr val="tx1"/>
                  </a:solidFill>
                  <a:effectLst/>
                  <a:latin typeface="Tw Cen MT" panose="020B0602020104020603" pitchFamily="34" charset="0"/>
                </a:rPr>
                <a:t> – Designed to feel like a luxury store, whether you're browsing on phone, tablet, or desktop.</a:t>
              </a:r>
            </a:p>
          </p:txBody>
        </p:sp>
      </p:grpSp>
      <p:pic>
        <p:nvPicPr>
          <p:cNvPr id="16" name="Picture 15">
            <a:extLst>
              <a:ext uri="{FF2B5EF4-FFF2-40B4-BE49-F238E27FC236}">
                <a16:creationId xmlns:a16="http://schemas.microsoft.com/office/drawing/2014/main" id="{1370EA29-D59F-D560-5D2B-6ED201A14C8E}"/>
              </a:ext>
            </a:extLst>
          </p:cNvPr>
          <p:cNvPicPr>
            <a:picLocks noChangeAspect="1"/>
          </p:cNvPicPr>
          <p:nvPr/>
        </p:nvPicPr>
        <p:blipFill>
          <a:blip r:embed="rId3"/>
          <a:stretch>
            <a:fillRect/>
          </a:stretch>
        </p:blipFill>
        <p:spPr>
          <a:xfrm>
            <a:off x="4855210" y="7137861"/>
            <a:ext cx="3179715" cy="3139347"/>
          </a:xfrm>
          <a:prstGeom prst="rect">
            <a:avLst/>
          </a:prstGeom>
        </p:spPr>
      </p:pic>
      <p:pic>
        <p:nvPicPr>
          <p:cNvPr id="17" name="Picture 16">
            <a:extLst>
              <a:ext uri="{FF2B5EF4-FFF2-40B4-BE49-F238E27FC236}">
                <a16:creationId xmlns:a16="http://schemas.microsoft.com/office/drawing/2014/main" id="{ED928D26-644B-1EC0-0394-80868D3B43A4}"/>
              </a:ext>
            </a:extLst>
          </p:cNvPr>
          <p:cNvPicPr>
            <a:picLocks noChangeAspect="1"/>
          </p:cNvPicPr>
          <p:nvPr/>
        </p:nvPicPr>
        <p:blipFill>
          <a:blip r:embed="rId4"/>
          <a:stretch>
            <a:fillRect/>
          </a:stretch>
        </p:blipFill>
        <p:spPr>
          <a:xfrm rot="1084134">
            <a:off x="4863004" y="-3487701"/>
            <a:ext cx="3164128" cy="3164128"/>
          </a:xfrm>
          <a:prstGeom prst="rect">
            <a:avLst/>
          </a:prstGeom>
        </p:spPr>
      </p:pic>
      <p:pic>
        <p:nvPicPr>
          <p:cNvPr id="18" name="Picture 17">
            <a:extLst>
              <a:ext uri="{FF2B5EF4-FFF2-40B4-BE49-F238E27FC236}">
                <a16:creationId xmlns:a16="http://schemas.microsoft.com/office/drawing/2014/main" id="{7A689718-D4D3-707D-806F-3970610C91A9}"/>
              </a:ext>
            </a:extLst>
          </p:cNvPr>
          <p:cNvPicPr>
            <a:picLocks noChangeAspect="1"/>
          </p:cNvPicPr>
          <p:nvPr/>
        </p:nvPicPr>
        <p:blipFill>
          <a:blip r:embed="rId5"/>
          <a:stretch>
            <a:fillRect/>
          </a:stretch>
        </p:blipFill>
        <p:spPr>
          <a:xfrm rot="13344637">
            <a:off x="9603059" y="1794035"/>
            <a:ext cx="3053524" cy="3053524"/>
          </a:xfrm>
          <a:prstGeom prst="rect">
            <a:avLst/>
          </a:prstGeom>
        </p:spPr>
      </p:pic>
      <p:grpSp>
        <p:nvGrpSpPr>
          <p:cNvPr id="19" name="Group 18">
            <a:extLst>
              <a:ext uri="{FF2B5EF4-FFF2-40B4-BE49-F238E27FC236}">
                <a16:creationId xmlns:a16="http://schemas.microsoft.com/office/drawing/2014/main" id="{E5133BB2-3F3A-C712-C7F2-0127AA58C927}"/>
              </a:ext>
            </a:extLst>
          </p:cNvPr>
          <p:cNvGrpSpPr/>
          <p:nvPr/>
        </p:nvGrpSpPr>
        <p:grpSpPr>
          <a:xfrm>
            <a:off x="-88262" y="6935470"/>
            <a:ext cx="9320522" cy="6903720"/>
            <a:chOff x="-176522" y="15875"/>
            <a:chExt cx="9320522" cy="6903720"/>
          </a:xfrm>
        </p:grpSpPr>
        <p:sp>
          <p:nvSpPr>
            <p:cNvPr id="20" name="Rectangle 19">
              <a:extLst>
                <a:ext uri="{FF2B5EF4-FFF2-40B4-BE49-F238E27FC236}">
                  <a16:creationId xmlns:a16="http://schemas.microsoft.com/office/drawing/2014/main" id="{46F1AE1A-A885-6812-0252-B05622639BD3}"/>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21" name="TextBox 20">
              <a:extLst>
                <a:ext uri="{FF2B5EF4-FFF2-40B4-BE49-F238E27FC236}">
                  <a16:creationId xmlns:a16="http://schemas.microsoft.com/office/drawing/2014/main" id="{7035F511-75F4-F9B1-E545-A419A5DB0FE7}"/>
                </a:ext>
              </a:extLst>
            </p:cNvPr>
            <p:cNvSpPr txBox="1"/>
            <p:nvPr/>
          </p:nvSpPr>
          <p:spPr>
            <a:xfrm>
              <a:off x="2632677" y="579059"/>
              <a:ext cx="4966230" cy="584775"/>
            </a:xfrm>
            <a:prstGeom prst="rect">
              <a:avLst/>
            </a:prstGeom>
            <a:noFill/>
          </p:spPr>
          <p:txBody>
            <a:bodyPr wrap="square" rtlCol="0">
              <a:spAutoFit/>
            </a:bodyPr>
            <a:lstStyle/>
            <a:p>
              <a:r>
                <a:rPr lang="en-US" sz="3200" b="1" i="1" dirty="0">
                  <a:latin typeface="Tw Cen MT" panose="020B0602020104020603" pitchFamily="34" charset="0"/>
                </a:rPr>
                <a:t>OUR FUTURE PLANS</a:t>
              </a:r>
              <a:endParaRPr lang="en-PK" b="1" i="1" dirty="0">
                <a:latin typeface="Tw Cen MT" panose="020B0602020104020603" pitchFamily="34" charset="0"/>
              </a:endParaRPr>
            </a:p>
          </p:txBody>
        </p:sp>
        <p:sp>
          <p:nvSpPr>
            <p:cNvPr id="22" name="Rectangle 6">
              <a:extLst>
                <a:ext uri="{FF2B5EF4-FFF2-40B4-BE49-F238E27FC236}">
                  <a16:creationId xmlns:a16="http://schemas.microsoft.com/office/drawing/2014/main" id="{4B4DD104-101D-3FFD-86C3-BAEE56484775}"/>
                </a:ext>
              </a:extLst>
            </p:cNvPr>
            <p:cNvSpPr>
              <a:spLocks noChangeArrowheads="1"/>
            </p:cNvSpPr>
            <p:nvPr/>
          </p:nvSpPr>
          <p:spPr bwMode="auto">
            <a:xfrm>
              <a:off x="712426" y="1559071"/>
              <a:ext cx="7719147"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dirty="0">
                  <a:latin typeface="Tw Cen MT" panose="020B0602020104020603" pitchFamily="34" charset="0"/>
                </a:rPr>
                <a:t>💌 </a:t>
              </a:r>
              <a:r>
                <a:rPr lang="en-US" sz="2300" b="1" dirty="0">
                  <a:latin typeface="Tw Cen MT" panose="020B0602020104020603" pitchFamily="34" charset="0"/>
                </a:rPr>
                <a:t>Email Signups &amp; Beauty Drops</a:t>
              </a:r>
              <a:r>
                <a:rPr lang="en-US" sz="2300" dirty="0">
                  <a:latin typeface="Tw Cen MT" panose="020B0602020104020603" pitchFamily="34" charset="0"/>
                </a:rPr>
                <a:t> – Exclusive early access to new collections, offers, and glam tips straight to inboxes.</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Virtual Try-On Tool</a:t>
              </a:r>
              <a:r>
                <a:rPr lang="en-US" sz="2300" dirty="0">
                  <a:latin typeface="Tw Cen MT" panose="020B0602020104020603" pitchFamily="34" charset="0"/>
                </a:rPr>
                <a:t> – A feature where customers can digitally try lipstick shades or jewelry before buying — fun, futuristic, and user-friendly.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Subscription Box Option</a:t>
              </a:r>
              <a:r>
                <a:rPr lang="en-US" sz="2300" dirty="0">
                  <a:latin typeface="Tw Cen MT" panose="020B0602020104020603" pitchFamily="34" charset="0"/>
                </a:rPr>
                <a:t> – Monthly curated glam boxes with bestselling or new products — a surprise in every delivery.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Collaboration Series</a:t>
              </a:r>
              <a:r>
                <a:rPr lang="en-US" sz="2300" dirty="0">
                  <a:latin typeface="Tw Cen MT" panose="020B0602020104020603" pitchFamily="34" charset="0"/>
                </a:rPr>
                <a:t> –</a:t>
              </a:r>
              <a:br>
                <a:rPr lang="en-US" sz="2300" dirty="0">
                  <a:latin typeface="Tw Cen MT" panose="020B0602020104020603" pitchFamily="34" charset="0"/>
                </a:rPr>
              </a:br>
              <a:r>
                <a:rPr lang="en-US" sz="2300" dirty="0">
                  <a:latin typeface="Tw Cen MT" panose="020B0602020104020603" pitchFamily="34" charset="0"/>
                </a:rPr>
                <a:t>Limited collections co-created with influencers, makeup artists, or local creatives for hype and fresh buzz.</a:t>
              </a:r>
            </a:p>
          </p:txBody>
        </p:sp>
      </p:grpSp>
      <p:grpSp>
        <p:nvGrpSpPr>
          <p:cNvPr id="24" name="Group 23">
            <a:extLst>
              <a:ext uri="{FF2B5EF4-FFF2-40B4-BE49-F238E27FC236}">
                <a16:creationId xmlns:a16="http://schemas.microsoft.com/office/drawing/2014/main" id="{172F8ECA-43DC-762B-1365-E58F0DBF5DCC}"/>
              </a:ext>
            </a:extLst>
          </p:cNvPr>
          <p:cNvGrpSpPr/>
          <p:nvPr/>
        </p:nvGrpSpPr>
        <p:grpSpPr>
          <a:xfrm>
            <a:off x="9468202" y="-45720"/>
            <a:ext cx="9751474" cy="6903720"/>
            <a:chOff x="4888" y="-45720"/>
            <a:chExt cx="9751474" cy="6903720"/>
          </a:xfrm>
        </p:grpSpPr>
        <p:sp>
          <p:nvSpPr>
            <p:cNvPr id="25" name="Rectangle 24">
              <a:extLst>
                <a:ext uri="{FF2B5EF4-FFF2-40B4-BE49-F238E27FC236}">
                  <a16:creationId xmlns:a16="http://schemas.microsoft.com/office/drawing/2014/main" id="{3CE43A7B-8E51-606D-2F1C-4E5A9AD71F15}"/>
                </a:ext>
              </a:extLst>
            </p:cNvPr>
            <p:cNvSpPr/>
            <p:nvPr/>
          </p:nvSpPr>
          <p:spPr>
            <a:xfrm>
              <a:off x="4888" y="-4572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6" name="TextBox 25">
              <a:extLst>
                <a:ext uri="{FF2B5EF4-FFF2-40B4-BE49-F238E27FC236}">
                  <a16:creationId xmlns:a16="http://schemas.microsoft.com/office/drawing/2014/main" id="{46DA6C9D-2E73-B53D-2BAD-8724B847A1E2}"/>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OUR SIGNATURE PRODUCTS:</a:t>
              </a:r>
              <a:endParaRPr lang="en-PK" b="1" i="1" dirty="0">
                <a:latin typeface="Tw Cen MT" panose="020B0602020104020603" pitchFamily="34" charset="0"/>
              </a:endParaRPr>
            </a:p>
          </p:txBody>
        </p:sp>
        <p:sp>
          <p:nvSpPr>
            <p:cNvPr id="27" name="TextBox 26">
              <a:extLst>
                <a:ext uri="{FF2B5EF4-FFF2-40B4-BE49-F238E27FC236}">
                  <a16:creationId xmlns:a16="http://schemas.microsoft.com/office/drawing/2014/main" id="{52BCCDA9-F1A1-E753-0FFE-0D8BE52F56D9}"/>
                </a:ext>
              </a:extLst>
            </p:cNvPr>
            <p:cNvSpPr txBox="1"/>
            <p:nvPr/>
          </p:nvSpPr>
          <p:spPr>
            <a:xfrm>
              <a:off x="748474" y="1585760"/>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Coral Mist Blush</a:t>
              </a:r>
              <a:endParaRPr lang="en-PK" sz="3200" b="1" dirty="0">
                <a:solidFill>
                  <a:schemeClr val="tx1">
                    <a:lumMod val="65000"/>
                    <a:lumOff val="35000"/>
                  </a:schemeClr>
                </a:solidFill>
                <a:latin typeface="Tw Cen MT" panose="020B0602020104020603" pitchFamily="34" charset="0"/>
              </a:endParaRPr>
            </a:p>
          </p:txBody>
        </p:sp>
        <p:sp>
          <p:nvSpPr>
            <p:cNvPr id="28" name="Rectangle 1">
              <a:extLst>
                <a:ext uri="{FF2B5EF4-FFF2-40B4-BE49-F238E27FC236}">
                  <a16:creationId xmlns:a16="http://schemas.microsoft.com/office/drawing/2014/main" id="{8A85284B-DB26-06B8-B8E9-9FED9644EA60}"/>
                </a:ext>
              </a:extLst>
            </p:cNvPr>
            <p:cNvSpPr>
              <a:spLocks noChangeArrowheads="1"/>
            </p:cNvSpPr>
            <p:nvPr/>
          </p:nvSpPr>
          <p:spPr bwMode="auto">
            <a:xfrm>
              <a:off x="963967" y="2417149"/>
              <a:ext cx="3274658" cy="2569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i="1" dirty="0">
                  <a:latin typeface="Tw Cen MT" panose="020B0602020104020603" pitchFamily="34" charset="0"/>
                </a:rPr>
                <a:t>A soft, dewy coral with a whisper of peach. This blush blends seamlessly to give your cheeks a natural, radiant flush — perfect for a fresh, everyday glow with subtle warmth.</a:t>
              </a:r>
              <a:endParaRPr lang="en-US" sz="2300" dirty="0">
                <a:latin typeface="Tw Cen MT" panose="020B0602020104020603" pitchFamily="34" charset="0"/>
              </a:endParaRPr>
            </a:p>
          </p:txBody>
        </p:sp>
        <p:pic>
          <p:nvPicPr>
            <p:cNvPr id="30" name="Picture 29">
              <a:extLst>
                <a:ext uri="{FF2B5EF4-FFF2-40B4-BE49-F238E27FC236}">
                  <a16:creationId xmlns:a16="http://schemas.microsoft.com/office/drawing/2014/main" id="{71AC3831-D408-3945-EE9B-50BD84FB73D4}"/>
                </a:ext>
              </a:extLst>
            </p:cNvPr>
            <p:cNvPicPr>
              <a:picLocks noChangeAspect="1"/>
            </p:cNvPicPr>
            <p:nvPr/>
          </p:nvPicPr>
          <p:blipFill>
            <a:blip r:embed="rId3"/>
            <a:stretch>
              <a:fillRect/>
            </a:stretch>
          </p:blipFill>
          <p:spPr>
            <a:xfrm>
              <a:off x="4855210" y="3702116"/>
              <a:ext cx="3179715" cy="3139347"/>
            </a:xfrm>
            <a:prstGeom prst="rect">
              <a:avLst/>
            </a:prstGeom>
          </p:spPr>
        </p:pic>
        <p:pic>
          <p:nvPicPr>
            <p:cNvPr id="31" name="Picture 30">
              <a:extLst>
                <a:ext uri="{FF2B5EF4-FFF2-40B4-BE49-F238E27FC236}">
                  <a16:creationId xmlns:a16="http://schemas.microsoft.com/office/drawing/2014/main" id="{828A9874-B3B8-52A8-E37D-A3FEEB85169C}"/>
                </a:ext>
              </a:extLst>
            </p:cNvPr>
            <p:cNvPicPr>
              <a:picLocks noChangeAspect="1"/>
            </p:cNvPicPr>
            <p:nvPr/>
          </p:nvPicPr>
          <p:blipFill>
            <a:blip r:embed="rId4"/>
            <a:stretch>
              <a:fillRect/>
            </a:stretch>
          </p:blipFill>
          <p:spPr>
            <a:xfrm rot="1084134">
              <a:off x="4934456" y="1954729"/>
              <a:ext cx="3164128" cy="3164128"/>
            </a:xfrm>
            <a:prstGeom prst="rect">
              <a:avLst/>
            </a:prstGeom>
          </p:spPr>
        </p:pic>
        <p:pic>
          <p:nvPicPr>
            <p:cNvPr id="32" name="Picture 31">
              <a:extLst>
                <a:ext uri="{FF2B5EF4-FFF2-40B4-BE49-F238E27FC236}">
                  <a16:creationId xmlns:a16="http://schemas.microsoft.com/office/drawing/2014/main" id="{6595C8CA-8CA1-68DC-A716-CC8BDA888292}"/>
                </a:ext>
              </a:extLst>
            </p:cNvPr>
            <p:cNvPicPr>
              <a:picLocks noChangeAspect="1"/>
            </p:cNvPicPr>
            <p:nvPr/>
          </p:nvPicPr>
          <p:blipFill>
            <a:blip r:embed="rId5"/>
            <a:stretch>
              <a:fillRect/>
            </a:stretch>
          </p:blipFill>
          <p:spPr>
            <a:xfrm rot="13344637">
              <a:off x="6702838" y="2199424"/>
              <a:ext cx="3053524" cy="3053524"/>
            </a:xfrm>
            <a:prstGeom prst="rect">
              <a:avLst/>
            </a:prstGeom>
          </p:spPr>
        </p:pic>
      </p:grpSp>
    </p:spTree>
    <p:extLst>
      <p:ext uri="{BB962C8B-B14F-4D97-AF65-F5344CB8AC3E}">
        <p14:creationId xmlns:p14="http://schemas.microsoft.com/office/powerpoint/2010/main" val="36859935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03A4FC-4DB9-B290-5D2B-3FA4636FD2BF}"/>
            </a:ext>
          </a:extLst>
        </p:cNvPr>
        <p:cNvGrpSpPr/>
        <p:nvPr/>
      </p:nvGrpSpPr>
      <p:grpSpPr>
        <a:xfrm>
          <a:off x="0" y="0"/>
          <a:ext cx="0" cy="0"/>
          <a:chOff x="0" y="0"/>
          <a:chExt cx="0" cy="0"/>
        </a:xfrm>
      </p:grpSpPr>
      <p:sp>
        <p:nvSpPr>
          <p:cNvPr id="13" name="Rectangle 5">
            <a:extLst>
              <a:ext uri="{FF2B5EF4-FFF2-40B4-BE49-F238E27FC236}">
                <a16:creationId xmlns:a16="http://schemas.microsoft.com/office/drawing/2014/main" id="{726063B9-2546-6F77-26ED-BA2488AFE824}"/>
              </a:ext>
            </a:extLst>
          </p:cNvPr>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K"/>
          </a:p>
        </p:txBody>
      </p:sp>
      <p:grpSp>
        <p:nvGrpSpPr>
          <p:cNvPr id="2" name="Group 1">
            <a:extLst>
              <a:ext uri="{FF2B5EF4-FFF2-40B4-BE49-F238E27FC236}">
                <a16:creationId xmlns:a16="http://schemas.microsoft.com/office/drawing/2014/main" id="{0C1C8964-E4EE-D3EA-BB18-02F12856176C}"/>
              </a:ext>
            </a:extLst>
          </p:cNvPr>
          <p:cNvGrpSpPr/>
          <p:nvPr/>
        </p:nvGrpSpPr>
        <p:grpSpPr>
          <a:xfrm>
            <a:off x="-176522" y="15875"/>
            <a:ext cx="9320522" cy="6903720"/>
            <a:chOff x="-176522" y="15875"/>
            <a:chExt cx="9320522" cy="6903720"/>
          </a:xfrm>
        </p:grpSpPr>
        <p:sp>
          <p:nvSpPr>
            <p:cNvPr id="6" name="Rectangle 5">
              <a:extLst>
                <a:ext uri="{FF2B5EF4-FFF2-40B4-BE49-F238E27FC236}">
                  <a16:creationId xmlns:a16="http://schemas.microsoft.com/office/drawing/2014/main" id="{94ABEF39-41D1-4AD9-B98C-52967D6162ED}"/>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7" name="TextBox 6">
              <a:extLst>
                <a:ext uri="{FF2B5EF4-FFF2-40B4-BE49-F238E27FC236}">
                  <a16:creationId xmlns:a16="http://schemas.microsoft.com/office/drawing/2014/main" id="{FA65FAA2-CD5A-4731-CF00-715EA6F89A91}"/>
                </a:ext>
              </a:extLst>
            </p:cNvPr>
            <p:cNvSpPr txBox="1"/>
            <p:nvPr/>
          </p:nvSpPr>
          <p:spPr>
            <a:xfrm>
              <a:off x="2632677" y="579059"/>
              <a:ext cx="4966230" cy="584775"/>
            </a:xfrm>
            <a:prstGeom prst="rect">
              <a:avLst/>
            </a:prstGeom>
            <a:noFill/>
          </p:spPr>
          <p:txBody>
            <a:bodyPr wrap="square" rtlCol="0">
              <a:spAutoFit/>
            </a:bodyPr>
            <a:lstStyle/>
            <a:p>
              <a:r>
                <a:rPr lang="en-US" sz="3200" b="1" i="1" dirty="0">
                  <a:latin typeface="Tw Cen MT" panose="020B0602020104020603" pitchFamily="34" charset="0"/>
                </a:rPr>
                <a:t>OUR FUTURE PLANS</a:t>
              </a:r>
              <a:endParaRPr lang="en-PK" b="1" i="1" dirty="0">
                <a:latin typeface="Tw Cen MT" panose="020B0602020104020603" pitchFamily="34" charset="0"/>
              </a:endParaRPr>
            </a:p>
          </p:txBody>
        </p:sp>
        <p:sp>
          <p:nvSpPr>
            <p:cNvPr id="14" name="Rectangle 6">
              <a:extLst>
                <a:ext uri="{FF2B5EF4-FFF2-40B4-BE49-F238E27FC236}">
                  <a16:creationId xmlns:a16="http://schemas.microsoft.com/office/drawing/2014/main" id="{4B86137E-F31F-9F66-33C3-46122C16E5BF}"/>
                </a:ext>
              </a:extLst>
            </p:cNvPr>
            <p:cNvSpPr>
              <a:spLocks noChangeArrowheads="1"/>
            </p:cNvSpPr>
            <p:nvPr/>
          </p:nvSpPr>
          <p:spPr bwMode="auto">
            <a:xfrm>
              <a:off x="712426" y="1559071"/>
              <a:ext cx="7719147"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dirty="0">
                  <a:latin typeface="Tw Cen MT" panose="020B0602020104020603" pitchFamily="34" charset="0"/>
                </a:rPr>
                <a:t>💌 </a:t>
              </a:r>
              <a:r>
                <a:rPr lang="en-US" sz="2300" b="1" dirty="0">
                  <a:latin typeface="Tw Cen MT" panose="020B0602020104020603" pitchFamily="34" charset="0"/>
                </a:rPr>
                <a:t>Email Signups &amp; Beauty Drops</a:t>
              </a:r>
              <a:r>
                <a:rPr lang="en-US" sz="2300" dirty="0">
                  <a:latin typeface="Tw Cen MT" panose="020B0602020104020603" pitchFamily="34" charset="0"/>
                </a:rPr>
                <a:t> – Exclusive early access to new collections, offers, and glam tips straight to inboxes.</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Virtual Try-On Tool</a:t>
              </a:r>
              <a:r>
                <a:rPr lang="en-US" sz="2300" dirty="0">
                  <a:latin typeface="Tw Cen MT" panose="020B0602020104020603" pitchFamily="34" charset="0"/>
                </a:rPr>
                <a:t> – A feature where customers can digitally try lipstick shades or jewelry before buying — fun, futuristic, and user-friendly.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Subscription Box Option</a:t>
              </a:r>
              <a:r>
                <a:rPr lang="en-US" sz="2300" dirty="0">
                  <a:latin typeface="Tw Cen MT" panose="020B0602020104020603" pitchFamily="34" charset="0"/>
                </a:rPr>
                <a:t> – Monthly curated glam boxes with bestselling or new products — a surprise in every delivery.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Collaboration Series</a:t>
              </a:r>
              <a:r>
                <a:rPr lang="en-US" sz="2300" dirty="0">
                  <a:latin typeface="Tw Cen MT" panose="020B0602020104020603" pitchFamily="34" charset="0"/>
                </a:rPr>
                <a:t> –</a:t>
              </a:r>
              <a:br>
                <a:rPr lang="en-US" sz="2300" dirty="0">
                  <a:latin typeface="Tw Cen MT" panose="020B0602020104020603" pitchFamily="34" charset="0"/>
                </a:rPr>
              </a:br>
              <a:r>
                <a:rPr lang="en-US" sz="2300" dirty="0">
                  <a:latin typeface="Tw Cen MT" panose="020B0602020104020603" pitchFamily="34" charset="0"/>
                </a:rPr>
                <a:t>Limited collections co-created with influencers, makeup artists, or local creatives for hype and fresh buzz.</a:t>
              </a:r>
            </a:p>
          </p:txBody>
        </p:sp>
      </p:grpSp>
      <p:grpSp>
        <p:nvGrpSpPr>
          <p:cNvPr id="9" name="Group 8">
            <a:extLst>
              <a:ext uri="{FF2B5EF4-FFF2-40B4-BE49-F238E27FC236}">
                <a16:creationId xmlns:a16="http://schemas.microsoft.com/office/drawing/2014/main" id="{3F3F3295-40FF-2FC9-787E-BDFC3AA679DB}"/>
              </a:ext>
            </a:extLst>
          </p:cNvPr>
          <p:cNvGrpSpPr/>
          <p:nvPr/>
        </p:nvGrpSpPr>
        <p:grpSpPr>
          <a:xfrm>
            <a:off x="9206964" y="0"/>
            <a:ext cx="9320522" cy="6903720"/>
            <a:chOff x="-176522" y="15875"/>
            <a:chExt cx="9320522" cy="6903720"/>
          </a:xfrm>
        </p:grpSpPr>
        <p:sp>
          <p:nvSpPr>
            <p:cNvPr id="10" name="Rectangle 9">
              <a:extLst>
                <a:ext uri="{FF2B5EF4-FFF2-40B4-BE49-F238E27FC236}">
                  <a16:creationId xmlns:a16="http://schemas.microsoft.com/office/drawing/2014/main" id="{DCC1CA93-17BC-C3D5-0FA6-2D4214959AB4}"/>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11" name="TextBox 10">
              <a:extLst>
                <a:ext uri="{FF2B5EF4-FFF2-40B4-BE49-F238E27FC236}">
                  <a16:creationId xmlns:a16="http://schemas.microsoft.com/office/drawing/2014/main" id="{69A4421A-471E-37B1-BE78-ED7AB1893A58}"/>
                </a:ext>
              </a:extLst>
            </p:cNvPr>
            <p:cNvSpPr txBox="1"/>
            <p:nvPr/>
          </p:nvSpPr>
          <p:spPr>
            <a:xfrm>
              <a:off x="2088885" y="757736"/>
              <a:ext cx="4966230" cy="584775"/>
            </a:xfrm>
            <a:prstGeom prst="rect">
              <a:avLst/>
            </a:prstGeom>
            <a:noFill/>
          </p:spPr>
          <p:txBody>
            <a:bodyPr wrap="square" rtlCol="0">
              <a:spAutoFit/>
            </a:bodyPr>
            <a:lstStyle/>
            <a:p>
              <a:r>
                <a:rPr lang="en-US" sz="3200" b="1" i="1" dirty="0">
                  <a:latin typeface="Tw Cen MT" panose="020B0602020104020603" pitchFamily="34" charset="0"/>
                </a:rPr>
                <a:t>A GLAMOROUS EXPERIENCE</a:t>
              </a:r>
              <a:endParaRPr lang="en-PK" b="1" i="1" dirty="0">
                <a:latin typeface="Tw Cen MT" panose="020B0602020104020603" pitchFamily="34" charset="0"/>
              </a:endParaRPr>
            </a:p>
          </p:txBody>
        </p:sp>
        <p:sp>
          <p:nvSpPr>
            <p:cNvPr id="12" name="Rectangle 6">
              <a:extLst>
                <a:ext uri="{FF2B5EF4-FFF2-40B4-BE49-F238E27FC236}">
                  <a16:creationId xmlns:a16="http://schemas.microsoft.com/office/drawing/2014/main" id="{3C8DCA1C-2507-739C-D269-27452C7E9CE7}"/>
                </a:ext>
              </a:extLst>
            </p:cNvPr>
            <p:cNvSpPr>
              <a:spLocks noChangeArrowheads="1"/>
            </p:cNvSpPr>
            <p:nvPr/>
          </p:nvSpPr>
          <p:spPr bwMode="auto">
            <a:xfrm>
              <a:off x="624165" y="1790090"/>
              <a:ext cx="7719147" cy="32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300" dirty="0">
                  <a:latin typeface="Tw Cen MT" panose="020B0602020104020603" pitchFamily="34" charset="0"/>
                </a:rPr>
                <a:t>At Glamistry, we believe beauty is more than just a product — it's an experience. From the moment you land on our website to the second your package arrives, we aim to deliver elegance, ease, and enchantment. Every shade, shimmer, and sparkle in our collection is curated to make you feel confident, radiant, and uniquely you. Whether you're selecting the perfect lipstick or choosing a statement piece of jewelry, Glamistry transforms your everyday moments into something extraordinary. This is not just shopping — it’s self-love, luxury, and a touch of magic.</a:t>
              </a:r>
            </a:p>
          </p:txBody>
        </p:sp>
      </p:grpSp>
      <p:grpSp>
        <p:nvGrpSpPr>
          <p:cNvPr id="19" name="Group 18">
            <a:extLst>
              <a:ext uri="{FF2B5EF4-FFF2-40B4-BE49-F238E27FC236}">
                <a16:creationId xmlns:a16="http://schemas.microsoft.com/office/drawing/2014/main" id="{45C1C0FC-59A8-7C5D-DB9A-8BF1D1C9635D}"/>
              </a:ext>
            </a:extLst>
          </p:cNvPr>
          <p:cNvGrpSpPr/>
          <p:nvPr/>
        </p:nvGrpSpPr>
        <p:grpSpPr>
          <a:xfrm>
            <a:off x="-183101" y="-7169437"/>
            <a:ext cx="9320522" cy="6903720"/>
            <a:chOff x="-176522" y="15875"/>
            <a:chExt cx="9320522" cy="6903720"/>
          </a:xfrm>
        </p:grpSpPr>
        <p:sp>
          <p:nvSpPr>
            <p:cNvPr id="20" name="Rectangle 19">
              <a:extLst>
                <a:ext uri="{FF2B5EF4-FFF2-40B4-BE49-F238E27FC236}">
                  <a16:creationId xmlns:a16="http://schemas.microsoft.com/office/drawing/2014/main" id="{F2BF6B72-DF49-BAD5-6B00-FD54F0781A06}"/>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21" name="TextBox 20">
              <a:extLst>
                <a:ext uri="{FF2B5EF4-FFF2-40B4-BE49-F238E27FC236}">
                  <a16:creationId xmlns:a16="http://schemas.microsoft.com/office/drawing/2014/main" id="{12E0E0B3-0309-B0E0-0D4B-6EDC4BCBE88E}"/>
                </a:ext>
              </a:extLst>
            </p:cNvPr>
            <p:cNvSpPr txBox="1"/>
            <p:nvPr/>
          </p:nvSpPr>
          <p:spPr>
            <a:xfrm>
              <a:off x="2827939" y="579059"/>
              <a:ext cx="4966230" cy="584775"/>
            </a:xfrm>
            <a:prstGeom prst="rect">
              <a:avLst/>
            </a:prstGeom>
            <a:noFill/>
          </p:spPr>
          <p:txBody>
            <a:bodyPr wrap="square" rtlCol="0">
              <a:spAutoFit/>
            </a:bodyPr>
            <a:lstStyle/>
            <a:p>
              <a:r>
                <a:rPr lang="en-US" sz="3200" b="1" i="1" dirty="0">
                  <a:latin typeface="Tw Cen MT" panose="020B0602020104020603" pitchFamily="34" charset="0"/>
                </a:rPr>
                <a:t>USER EXPERIENCE</a:t>
              </a:r>
              <a:endParaRPr lang="en-PK" b="1" i="1" dirty="0">
                <a:latin typeface="Tw Cen MT" panose="020B0602020104020603" pitchFamily="34" charset="0"/>
              </a:endParaRPr>
            </a:p>
          </p:txBody>
        </p:sp>
        <p:sp>
          <p:nvSpPr>
            <p:cNvPr id="22" name="Rectangle 6">
              <a:extLst>
                <a:ext uri="{FF2B5EF4-FFF2-40B4-BE49-F238E27FC236}">
                  <a16:creationId xmlns:a16="http://schemas.microsoft.com/office/drawing/2014/main" id="{E73FCA90-729F-9452-A231-32BB0C729C0D}"/>
                </a:ext>
              </a:extLst>
            </p:cNvPr>
            <p:cNvSpPr>
              <a:spLocks noChangeArrowheads="1"/>
            </p:cNvSpPr>
            <p:nvPr/>
          </p:nvSpPr>
          <p:spPr bwMode="auto">
            <a:xfrm>
              <a:off x="712426" y="1382100"/>
              <a:ext cx="7719147"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Add to Cart</a:t>
              </a:r>
              <a:r>
                <a:rPr kumimoji="0" lang="en-PK" altLang="en-PK" sz="2300" b="0" i="0" u="none" strike="noStrike" cap="none" normalizeH="0" baseline="0" dirty="0">
                  <a:ln>
                    <a:noFill/>
                  </a:ln>
                  <a:solidFill>
                    <a:schemeClr val="tx1"/>
                  </a:solidFill>
                  <a:effectLst/>
                  <a:latin typeface="Tw Cen MT" panose="020B0602020104020603" pitchFamily="34" charset="0"/>
                </a:rPr>
                <a:t> – Instantly add products from the listing with a single click, just like premium shopping platforms.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Smooth Navigation</a:t>
              </a:r>
              <a:r>
                <a:rPr kumimoji="0" lang="en-PK" altLang="en-PK" sz="2300" b="0" i="0" u="none" strike="noStrike" cap="none" normalizeH="0" baseline="0" dirty="0">
                  <a:ln>
                    <a:noFill/>
                  </a:ln>
                  <a:solidFill>
                    <a:schemeClr val="tx1"/>
                  </a:solidFill>
                  <a:effectLst/>
                  <a:latin typeface="Tw Cen MT" panose="020B0602020104020603" pitchFamily="34" charset="0"/>
                </a:rPr>
                <a:t> – Clean layout and simple tabs make exploring the site fast, easy, and satisfying.</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Contact Form</a:t>
              </a:r>
              <a:r>
                <a:rPr kumimoji="0" lang="en-PK" altLang="en-PK" sz="2300" b="0" i="0" u="none" strike="noStrike" cap="none" normalizeH="0" baseline="0" dirty="0">
                  <a:ln>
                    <a:noFill/>
                  </a:ln>
                  <a:solidFill>
                    <a:schemeClr val="tx1"/>
                  </a:solidFill>
                  <a:effectLst/>
                  <a:latin typeface="Tw Cen MT" panose="020B0602020104020603" pitchFamily="34" charset="0"/>
                </a:rPr>
                <a:t> – A styled, accessible form where users can ask questions, give feedback, or reach out anytime.</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Helpful FAQ</a:t>
              </a:r>
              <a:r>
                <a:rPr kumimoji="0" lang="en-PK" altLang="en-PK" sz="2300" b="0" i="0" u="none" strike="noStrike" cap="none" normalizeH="0" baseline="0" dirty="0">
                  <a:ln>
                    <a:noFill/>
                  </a:ln>
                  <a:solidFill>
                    <a:schemeClr val="tx1"/>
                  </a:solidFill>
                  <a:effectLst/>
                  <a:latin typeface="Tw Cen MT" panose="020B0602020104020603" pitchFamily="34" charset="0"/>
                </a:rPr>
                <a:t> – Clear answers to common concerns like shipping, payment, and returns — no confusion, no delays.</a:t>
              </a:r>
              <a:endParaRPr kumimoji="0" lang="en-US"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PK" altLang="en-PK" sz="2300" b="0" i="0" u="none" strike="noStrike" cap="none" normalizeH="0" baseline="0" dirty="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K" altLang="en-PK" sz="2300" b="0" i="0" u="none" strike="noStrike" cap="none" normalizeH="0" baseline="0" dirty="0">
                  <a:ln>
                    <a:noFill/>
                  </a:ln>
                  <a:solidFill>
                    <a:schemeClr val="tx1"/>
                  </a:solidFill>
                  <a:effectLst/>
                  <a:latin typeface="Tw Cen MT" panose="020B0602020104020603" pitchFamily="34" charset="0"/>
                </a:rPr>
                <a:t>🖥️ </a:t>
              </a:r>
              <a:r>
                <a:rPr kumimoji="0" lang="en-PK" altLang="en-PK" sz="2300" b="1" i="0" u="none" strike="noStrike" cap="none" normalizeH="0" baseline="0" dirty="0">
                  <a:ln>
                    <a:noFill/>
                  </a:ln>
                  <a:solidFill>
                    <a:schemeClr val="tx1"/>
                  </a:solidFill>
                  <a:effectLst/>
                  <a:latin typeface="Tw Cen MT" panose="020B0602020104020603" pitchFamily="34" charset="0"/>
                </a:rPr>
                <a:t>Boutique-Like Feel</a:t>
              </a:r>
              <a:r>
                <a:rPr kumimoji="0" lang="en-PK" altLang="en-PK" sz="2300" b="0" i="0" u="none" strike="noStrike" cap="none" normalizeH="0" baseline="0" dirty="0">
                  <a:ln>
                    <a:noFill/>
                  </a:ln>
                  <a:solidFill>
                    <a:schemeClr val="tx1"/>
                  </a:solidFill>
                  <a:effectLst/>
                  <a:latin typeface="Tw Cen MT" panose="020B0602020104020603" pitchFamily="34" charset="0"/>
                </a:rPr>
                <a:t> – Designed to feel like a luxury store, whether you're browsing on phone, tablet, or desktop.</a:t>
              </a:r>
            </a:p>
          </p:txBody>
        </p:sp>
      </p:grpSp>
    </p:spTree>
    <p:extLst>
      <p:ext uri="{BB962C8B-B14F-4D97-AF65-F5344CB8AC3E}">
        <p14:creationId xmlns:p14="http://schemas.microsoft.com/office/powerpoint/2010/main" val="9877033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6628EC-B152-A46D-3DFD-67423AA0B1EB}"/>
            </a:ext>
          </a:extLst>
        </p:cNvPr>
        <p:cNvGrpSpPr/>
        <p:nvPr/>
      </p:nvGrpSpPr>
      <p:grpSpPr>
        <a:xfrm>
          <a:off x="0" y="0"/>
          <a:ext cx="0" cy="0"/>
          <a:chOff x="0" y="0"/>
          <a:chExt cx="0" cy="0"/>
        </a:xfrm>
      </p:grpSpPr>
      <p:sp>
        <p:nvSpPr>
          <p:cNvPr id="13" name="Rectangle 5">
            <a:extLst>
              <a:ext uri="{FF2B5EF4-FFF2-40B4-BE49-F238E27FC236}">
                <a16:creationId xmlns:a16="http://schemas.microsoft.com/office/drawing/2014/main" id="{B24F2C85-5999-AA85-7AAF-20E39DF2F671}"/>
              </a:ext>
            </a:extLst>
          </p:cNvPr>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K"/>
          </a:p>
        </p:txBody>
      </p:sp>
      <p:grpSp>
        <p:nvGrpSpPr>
          <p:cNvPr id="31" name="Group 30">
            <a:extLst>
              <a:ext uri="{FF2B5EF4-FFF2-40B4-BE49-F238E27FC236}">
                <a16:creationId xmlns:a16="http://schemas.microsoft.com/office/drawing/2014/main" id="{D616854D-1CC2-2159-C172-3BA9B67AA073}"/>
              </a:ext>
            </a:extLst>
          </p:cNvPr>
          <p:cNvGrpSpPr/>
          <p:nvPr/>
        </p:nvGrpSpPr>
        <p:grpSpPr>
          <a:xfrm>
            <a:off x="-176522" y="15875"/>
            <a:ext cx="9320522" cy="6903720"/>
            <a:chOff x="-176522" y="15875"/>
            <a:chExt cx="9320522" cy="6903720"/>
          </a:xfrm>
        </p:grpSpPr>
        <p:grpSp>
          <p:nvGrpSpPr>
            <p:cNvPr id="20" name="Group 19">
              <a:extLst>
                <a:ext uri="{FF2B5EF4-FFF2-40B4-BE49-F238E27FC236}">
                  <a16:creationId xmlns:a16="http://schemas.microsoft.com/office/drawing/2014/main" id="{E82EC946-DD30-A516-E6B9-4D3C027BFB05}"/>
                </a:ext>
              </a:extLst>
            </p:cNvPr>
            <p:cNvGrpSpPr/>
            <p:nvPr/>
          </p:nvGrpSpPr>
          <p:grpSpPr>
            <a:xfrm>
              <a:off x="-176522" y="15875"/>
              <a:ext cx="9320522" cy="6903720"/>
              <a:chOff x="-176522" y="15875"/>
              <a:chExt cx="9320522" cy="6903720"/>
            </a:xfrm>
          </p:grpSpPr>
          <p:sp>
            <p:nvSpPr>
              <p:cNvPr id="6" name="Rectangle 5">
                <a:extLst>
                  <a:ext uri="{FF2B5EF4-FFF2-40B4-BE49-F238E27FC236}">
                    <a16:creationId xmlns:a16="http://schemas.microsoft.com/office/drawing/2014/main" id="{D00D518F-417C-AB85-4422-94843899F3FC}"/>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7" name="TextBox 6">
                <a:extLst>
                  <a:ext uri="{FF2B5EF4-FFF2-40B4-BE49-F238E27FC236}">
                    <a16:creationId xmlns:a16="http://schemas.microsoft.com/office/drawing/2014/main" id="{89975F40-E12F-0390-CF0D-A3AE7B3F1E69}"/>
                  </a:ext>
                </a:extLst>
              </p:cNvPr>
              <p:cNvSpPr txBox="1"/>
              <p:nvPr/>
            </p:nvSpPr>
            <p:spPr>
              <a:xfrm>
                <a:off x="2088885" y="757736"/>
                <a:ext cx="4966230" cy="584775"/>
              </a:xfrm>
              <a:prstGeom prst="rect">
                <a:avLst/>
              </a:prstGeom>
              <a:noFill/>
            </p:spPr>
            <p:txBody>
              <a:bodyPr wrap="square" rtlCol="0">
                <a:spAutoFit/>
              </a:bodyPr>
              <a:lstStyle/>
              <a:p>
                <a:r>
                  <a:rPr lang="en-US" sz="3200" b="1" i="1" dirty="0">
                    <a:latin typeface="Tw Cen MT" panose="020B0602020104020603" pitchFamily="34" charset="0"/>
                  </a:rPr>
                  <a:t>A GLAMOROUS EXPERIENCE</a:t>
                </a:r>
                <a:endParaRPr lang="en-PK" b="1" i="1" dirty="0">
                  <a:latin typeface="Tw Cen MT" panose="020B0602020104020603" pitchFamily="34" charset="0"/>
                </a:endParaRPr>
              </a:p>
            </p:txBody>
          </p:sp>
          <p:sp>
            <p:nvSpPr>
              <p:cNvPr id="14" name="Rectangle 6">
                <a:extLst>
                  <a:ext uri="{FF2B5EF4-FFF2-40B4-BE49-F238E27FC236}">
                    <a16:creationId xmlns:a16="http://schemas.microsoft.com/office/drawing/2014/main" id="{C6E63B3D-1C73-9D3F-4FCB-277DE67AEB32}"/>
                  </a:ext>
                </a:extLst>
              </p:cNvPr>
              <p:cNvSpPr>
                <a:spLocks noChangeArrowheads="1"/>
              </p:cNvSpPr>
              <p:nvPr/>
            </p:nvSpPr>
            <p:spPr bwMode="auto">
              <a:xfrm>
                <a:off x="624165" y="1790090"/>
                <a:ext cx="7719147" cy="32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300" dirty="0">
                    <a:latin typeface="Tw Cen MT" panose="020B0602020104020603" pitchFamily="34" charset="0"/>
                  </a:rPr>
                  <a:t>At Glamistry, we believe beauty is more than just a product — it's an experience. From the moment you land on our website to the second your package arrives, we aim to deliver elegance, ease, and enchantment. Every shade, shimmer, and sparkle in our collection is curated to make you feel confident, radiant, and uniquely you. Whether you're selecting the perfect lipstick or choosing a statement piece of jewelry, Glamistry transforms your everyday moments into something extraordinary. This is not just shopping — it’s self-love, luxury, and a touch of magic.</a:t>
                </a:r>
              </a:p>
            </p:txBody>
          </p:sp>
        </p:grpSp>
        <p:sp>
          <p:nvSpPr>
            <p:cNvPr id="18" name="TextBox 17">
              <a:extLst>
                <a:ext uri="{FF2B5EF4-FFF2-40B4-BE49-F238E27FC236}">
                  <a16:creationId xmlns:a16="http://schemas.microsoft.com/office/drawing/2014/main" id="{2FE22C16-3597-4843-9031-BD8DD6602DBD}"/>
                </a:ext>
              </a:extLst>
            </p:cNvPr>
            <p:cNvSpPr txBox="1"/>
            <p:nvPr/>
          </p:nvSpPr>
          <p:spPr>
            <a:xfrm>
              <a:off x="1612258" y="5500099"/>
              <a:ext cx="5442857" cy="1200329"/>
            </a:xfrm>
            <a:prstGeom prst="rect">
              <a:avLst/>
            </a:prstGeom>
            <a:solidFill>
              <a:schemeClr val="tx2">
                <a:lumMod val="60000"/>
                <a:lumOff val="40000"/>
              </a:schemeClr>
            </a:solidFill>
          </p:spPr>
          <p:txBody>
            <a:bodyPr wrap="square" rtlCol="0">
              <a:spAutoFit/>
            </a:bodyPr>
            <a:lstStyle/>
            <a:p>
              <a:r>
                <a:rPr lang="en-US" sz="3600" dirty="0"/>
                <a:t>Idhar </a:t>
              </a:r>
              <a:r>
                <a:rPr lang="en-US" sz="3600" dirty="0" err="1"/>
                <a:t>ayega</a:t>
              </a:r>
              <a:r>
                <a:rPr lang="en-US" sz="3600" dirty="0"/>
                <a:t> </a:t>
              </a:r>
              <a:r>
                <a:rPr lang="en-US" sz="3600" dirty="0" err="1"/>
                <a:t>glamistry</a:t>
              </a:r>
              <a:r>
                <a:rPr lang="en-US" sz="3600" dirty="0"/>
                <a:t> ka logo</a:t>
              </a:r>
              <a:endParaRPr lang="en-PK" sz="3600" dirty="0"/>
            </a:p>
          </p:txBody>
        </p:sp>
      </p:grpSp>
      <p:pic>
        <p:nvPicPr>
          <p:cNvPr id="19" name="Picture 18">
            <a:extLst>
              <a:ext uri="{FF2B5EF4-FFF2-40B4-BE49-F238E27FC236}">
                <a16:creationId xmlns:a16="http://schemas.microsoft.com/office/drawing/2014/main" id="{48DCE68B-230E-C0CB-7085-F78A85CF0CCB}"/>
              </a:ext>
            </a:extLst>
          </p:cNvPr>
          <p:cNvPicPr>
            <a:picLocks noChangeAspect="1"/>
          </p:cNvPicPr>
          <p:nvPr/>
        </p:nvPicPr>
        <p:blipFill>
          <a:blip r:embed="rId3"/>
          <a:stretch>
            <a:fillRect/>
          </a:stretch>
        </p:blipFill>
        <p:spPr>
          <a:xfrm>
            <a:off x="1116650" y="6374732"/>
            <a:ext cx="6734175" cy="3362325"/>
          </a:xfrm>
          <a:prstGeom prst="rect">
            <a:avLst/>
          </a:prstGeom>
        </p:spPr>
      </p:pic>
      <p:grpSp>
        <p:nvGrpSpPr>
          <p:cNvPr id="22" name="Group 21">
            <a:extLst>
              <a:ext uri="{FF2B5EF4-FFF2-40B4-BE49-F238E27FC236}">
                <a16:creationId xmlns:a16="http://schemas.microsoft.com/office/drawing/2014/main" id="{B69C072C-398D-E173-1EC2-0EE55E2F916C}"/>
              </a:ext>
            </a:extLst>
          </p:cNvPr>
          <p:cNvGrpSpPr/>
          <p:nvPr/>
        </p:nvGrpSpPr>
        <p:grpSpPr>
          <a:xfrm>
            <a:off x="-176522" y="7213346"/>
            <a:ext cx="9320522" cy="6903720"/>
            <a:chOff x="-176522" y="15875"/>
            <a:chExt cx="9320522" cy="6903720"/>
          </a:xfrm>
        </p:grpSpPr>
        <p:sp>
          <p:nvSpPr>
            <p:cNvPr id="24" name="Rectangle 23">
              <a:extLst>
                <a:ext uri="{FF2B5EF4-FFF2-40B4-BE49-F238E27FC236}">
                  <a16:creationId xmlns:a16="http://schemas.microsoft.com/office/drawing/2014/main" id="{E8D7F24B-B396-262D-B426-70409C773981}"/>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25" name="TextBox 24">
              <a:extLst>
                <a:ext uri="{FF2B5EF4-FFF2-40B4-BE49-F238E27FC236}">
                  <a16:creationId xmlns:a16="http://schemas.microsoft.com/office/drawing/2014/main" id="{5882B659-A5E9-AE12-480E-5A37AA1CDB09}"/>
                </a:ext>
              </a:extLst>
            </p:cNvPr>
            <p:cNvSpPr txBox="1"/>
            <p:nvPr/>
          </p:nvSpPr>
          <p:spPr>
            <a:xfrm>
              <a:off x="3167801" y="617395"/>
              <a:ext cx="4966230" cy="584775"/>
            </a:xfrm>
            <a:prstGeom prst="rect">
              <a:avLst/>
            </a:prstGeom>
            <a:noFill/>
          </p:spPr>
          <p:txBody>
            <a:bodyPr wrap="square" rtlCol="0">
              <a:spAutoFit/>
            </a:bodyPr>
            <a:lstStyle/>
            <a:p>
              <a:r>
                <a:rPr lang="en-US" sz="3200" b="1" i="1" dirty="0">
                  <a:latin typeface="Tw Cen MT" panose="020B0602020104020603" pitchFamily="34" charset="0"/>
                </a:rPr>
                <a:t>THANK YOU </a:t>
              </a:r>
              <a:endParaRPr lang="en-PK" b="1" i="1" dirty="0">
                <a:latin typeface="Tw Cen MT" panose="020B0602020104020603" pitchFamily="34" charset="0"/>
              </a:endParaRPr>
            </a:p>
          </p:txBody>
        </p:sp>
        <p:sp>
          <p:nvSpPr>
            <p:cNvPr id="26" name="Rectangle 6">
              <a:extLst>
                <a:ext uri="{FF2B5EF4-FFF2-40B4-BE49-F238E27FC236}">
                  <a16:creationId xmlns:a16="http://schemas.microsoft.com/office/drawing/2014/main" id="{AB48019A-284F-9045-3BB5-7845FEA2E65F}"/>
                </a:ext>
              </a:extLst>
            </p:cNvPr>
            <p:cNvSpPr>
              <a:spLocks noChangeArrowheads="1"/>
            </p:cNvSpPr>
            <p:nvPr/>
          </p:nvSpPr>
          <p:spPr bwMode="auto">
            <a:xfrm>
              <a:off x="1171108" y="1635314"/>
              <a:ext cx="633732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400" dirty="0">
                  <a:latin typeface="Tw Cen MT" panose="020B0602020104020603" pitchFamily="34" charset="0"/>
                </a:rPr>
                <a:t>Thankyou for being here! I’d love to know what you think — feel free to share your thoughts, ideas, feedbacks , or questions anytime!</a:t>
              </a:r>
              <a:endParaRPr lang="en-US" sz="2300" dirty="0">
                <a:latin typeface="Tw Cen MT" panose="020B0602020104020603" pitchFamily="34" charset="0"/>
              </a:endParaRPr>
            </a:p>
          </p:txBody>
        </p:sp>
      </p:grpSp>
      <p:grpSp>
        <p:nvGrpSpPr>
          <p:cNvPr id="27" name="Group 26">
            <a:extLst>
              <a:ext uri="{FF2B5EF4-FFF2-40B4-BE49-F238E27FC236}">
                <a16:creationId xmlns:a16="http://schemas.microsoft.com/office/drawing/2014/main" id="{3B9669C0-75F1-FBA9-29BF-1AAD647C88FC}"/>
              </a:ext>
            </a:extLst>
          </p:cNvPr>
          <p:cNvGrpSpPr/>
          <p:nvPr/>
        </p:nvGrpSpPr>
        <p:grpSpPr>
          <a:xfrm>
            <a:off x="-176524" y="-7050595"/>
            <a:ext cx="9320522" cy="6903720"/>
            <a:chOff x="-176522" y="15875"/>
            <a:chExt cx="9320522" cy="6903720"/>
          </a:xfrm>
        </p:grpSpPr>
        <p:sp>
          <p:nvSpPr>
            <p:cNvPr id="28" name="Rectangle 27">
              <a:extLst>
                <a:ext uri="{FF2B5EF4-FFF2-40B4-BE49-F238E27FC236}">
                  <a16:creationId xmlns:a16="http://schemas.microsoft.com/office/drawing/2014/main" id="{695BD1B7-6B08-DD6E-0D11-BF035DDC3275}"/>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29" name="TextBox 28">
              <a:extLst>
                <a:ext uri="{FF2B5EF4-FFF2-40B4-BE49-F238E27FC236}">
                  <a16:creationId xmlns:a16="http://schemas.microsoft.com/office/drawing/2014/main" id="{D419A414-70D6-A1B7-97B1-FB815011D58A}"/>
                </a:ext>
              </a:extLst>
            </p:cNvPr>
            <p:cNvSpPr txBox="1"/>
            <p:nvPr/>
          </p:nvSpPr>
          <p:spPr>
            <a:xfrm>
              <a:off x="2632677" y="579059"/>
              <a:ext cx="4966230" cy="584775"/>
            </a:xfrm>
            <a:prstGeom prst="rect">
              <a:avLst/>
            </a:prstGeom>
            <a:noFill/>
          </p:spPr>
          <p:txBody>
            <a:bodyPr wrap="square" rtlCol="0">
              <a:spAutoFit/>
            </a:bodyPr>
            <a:lstStyle/>
            <a:p>
              <a:r>
                <a:rPr lang="en-US" sz="3200" b="1" i="1" dirty="0">
                  <a:latin typeface="Tw Cen MT" panose="020B0602020104020603" pitchFamily="34" charset="0"/>
                </a:rPr>
                <a:t>OUR FUTURE PLANS</a:t>
              </a:r>
              <a:endParaRPr lang="en-PK" b="1" i="1" dirty="0">
                <a:latin typeface="Tw Cen MT" panose="020B0602020104020603" pitchFamily="34" charset="0"/>
              </a:endParaRPr>
            </a:p>
          </p:txBody>
        </p:sp>
        <p:sp>
          <p:nvSpPr>
            <p:cNvPr id="30" name="Rectangle 6">
              <a:extLst>
                <a:ext uri="{FF2B5EF4-FFF2-40B4-BE49-F238E27FC236}">
                  <a16:creationId xmlns:a16="http://schemas.microsoft.com/office/drawing/2014/main" id="{1791FB99-7537-B75F-33C9-18426A4386A6}"/>
                </a:ext>
              </a:extLst>
            </p:cNvPr>
            <p:cNvSpPr>
              <a:spLocks noChangeArrowheads="1"/>
            </p:cNvSpPr>
            <p:nvPr/>
          </p:nvSpPr>
          <p:spPr bwMode="auto">
            <a:xfrm>
              <a:off x="712426" y="1559071"/>
              <a:ext cx="7719147"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300" dirty="0">
                  <a:latin typeface="Tw Cen MT" panose="020B0602020104020603" pitchFamily="34" charset="0"/>
                </a:rPr>
                <a:t>💌 </a:t>
              </a:r>
              <a:r>
                <a:rPr lang="en-US" sz="2300" b="1" dirty="0">
                  <a:latin typeface="Tw Cen MT" panose="020B0602020104020603" pitchFamily="34" charset="0"/>
                </a:rPr>
                <a:t>Email Signups &amp; Beauty Drops</a:t>
              </a:r>
              <a:r>
                <a:rPr lang="en-US" sz="2300" dirty="0">
                  <a:latin typeface="Tw Cen MT" panose="020B0602020104020603" pitchFamily="34" charset="0"/>
                </a:rPr>
                <a:t> – Exclusive early access to new collections, offers, and glam tips straight to inboxes.</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Virtual Try-On Tool</a:t>
              </a:r>
              <a:r>
                <a:rPr lang="en-US" sz="2300" dirty="0">
                  <a:latin typeface="Tw Cen MT" panose="020B0602020104020603" pitchFamily="34" charset="0"/>
                </a:rPr>
                <a:t> – A feature where customers can digitally try lipstick shades or jewelry before buying — fun, futuristic, and user-friendly.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Subscription Box Option</a:t>
              </a:r>
              <a:r>
                <a:rPr lang="en-US" sz="2300" dirty="0">
                  <a:latin typeface="Tw Cen MT" panose="020B0602020104020603" pitchFamily="34" charset="0"/>
                </a:rPr>
                <a:t> – Monthly curated glam boxes with bestselling or new products — a surprise in every delivery.</a:t>
              </a:r>
            </a:p>
            <a:p>
              <a:endParaRPr lang="en-US" sz="2300" dirty="0">
                <a:latin typeface="Tw Cen MT" panose="020B0602020104020603" pitchFamily="34" charset="0"/>
              </a:endParaRPr>
            </a:p>
            <a:p>
              <a:r>
                <a:rPr lang="en-US" sz="2300" dirty="0">
                  <a:latin typeface="Tw Cen MT" panose="020B0602020104020603" pitchFamily="34" charset="0"/>
                </a:rPr>
                <a:t>🎀 </a:t>
              </a:r>
              <a:r>
                <a:rPr lang="en-US" sz="2300" b="1" dirty="0">
                  <a:latin typeface="Tw Cen MT" panose="020B0602020104020603" pitchFamily="34" charset="0"/>
                </a:rPr>
                <a:t>Collaboration Series</a:t>
              </a:r>
              <a:r>
                <a:rPr lang="en-US" sz="2300" dirty="0">
                  <a:latin typeface="Tw Cen MT" panose="020B0602020104020603" pitchFamily="34" charset="0"/>
                </a:rPr>
                <a:t> –</a:t>
              </a:r>
              <a:br>
                <a:rPr lang="en-US" sz="2300" dirty="0">
                  <a:latin typeface="Tw Cen MT" panose="020B0602020104020603" pitchFamily="34" charset="0"/>
                </a:rPr>
              </a:br>
              <a:r>
                <a:rPr lang="en-US" sz="2300" dirty="0">
                  <a:latin typeface="Tw Cen MT" panose="020B0602020104020603" pitchFamily="34" charset="0"/>
                </a:rPr>
                <a:t>Limited collections co-created with influencers, makeup artists, or local creatives for hype and fresh buzz.</a:t>
              </a:r>
            </a:p>
          </p:txBody>
        </p:sp>
      </p:grpSp>
    </p:spTree>
    <p:extLst>
      <p:ext uri="{BB962C8B-B14F-4D97-AF65-F5344CB8AC3E}">
        <p14:creationId xmlns:p14="http://schemas.microsoft.com/office/powerpoint/2010/main" val="8711174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10968-554F-374D-9A57-621C2CBE249F}"/>
            </a:ext>
          </a:extLst>
        </p:cNvPr>
        <p:cNvGrpSpPr/>
        <p:nvPr/>
      </p:nvGrpSpPr>
      <p:grpSpPr>
        <a:xfrm>
          <a:off x="0" y="0"/>
          <a:ext cx="0" cy="0"/>
          <a:chOff x="0" y="0"/>
          <a:chExt cx="0" cy="0"/>
        </a:xfrm>
      </p:grpSpPr>
      <p:sp>
        <p:nvSpPr>
          <p:cNvPr id="13" name="Rectangle 5">
            <a:extLst>
              <a:ext uri="{FF2B5EF4-FFF2-40B4-BE49-F238E27FC236}">
                <a16:creationId xmlns:a16="http://schemas.microsoft.com/office/drawing/2014/main" id="{8462C564-DD3A-75B8-D56E-C6DDFDECC8D4}"/>
              </a:ext>
            </a:extLst>
          </p:cNvPr>
          <p:cNvSpPr>
            <a:spLocks noChangeArrowheads="1"/>
          </p:cNvSpPr>
          <p:nvPr/>
        </p:nvSpPr>
        <p:spPr bwMode="auto">
          <a:xfrm>
            <a:off x="0" y="0"/>
            <a:ext cx="9144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K"/>
          </a:p>
        </p:txBody>
      </p:sp>
      <p:grpSp>
        <p:nvGrpSpPr>
          <p:cNvPr id="5" name="Group 4">
            <a:extLst>
              <a:ext uri="{FF2B5EF4-FFF2-40B4-BE49-F238E27FC236}">
                <a16:creationId xmlns:a16="http://schemas.microsoft.com/office/drawing/2014/main" id="{A9C7AF4B-ED2B-D42B-17C1-B887F28A49D1}"/>
              </a:ext>
            </a:extLst>
          </p:cNvPr>
          <p:cNvGrpSpPr/>
          <p:nvPr/>
        </p:nvGrpSpPr>
        <p:grpSpPr>
          <a:xfrm>
            <a:off x="-176522" y="15875"/>
            <a:ext cx="9320522" cy="6903720"/>
            <a:chOff x="-176522" y="15875"/>
            <a:chExt cx="9320522" cy="6903720"/>
          </a:xfrm>
        </p:grpSpPr>
        <p:grpSp>
          <p:nvGrpSpPr>
            <p:cNvPr id="2" name="Group 1">
              <a:extLst>
                <a:ext uri="{FF2B5EF4-FFF2-40B4-BE49-F238E27FC236}">
                  <a16:creationId xmlns:a16="http://schemas.microsoft.com/office/drawing/2014/main" id="{C344730D-35F0-8CE1-46A0-5996F5DDD2EB}"/>
                </a:ext>
              </a:extLst>
            </p:cNvPr>
            <p:cNvGrpSpPr/>
            <p:nvPr/>
          </p:nvGrpSpPr>
          <p:grpSpPr>
            <a:xfrm>
              <a:off x="-176522" y="15875"/>
              <a:ext cx="9320522" cy="6903720"/>
              <a:chOff x="-176522" y="15875"/>
              <a:chExt cx="9320522" cy="6903720"/>
            </a:xfrm>
          </p:grpSpPr>
          <p:sp>
            <p:nvSpPr>
              <p:cNvPr id="6" name="Rectangle 5">
                <a:extLst>
                  <a:ext uri="{FF2B5EF4-FFF2-40B4-BE49-F238E27FC236}">
                    <a16:creationId xmlns:a16="http://schemas.microsoft.com/office/drawing/2014/main" id="{68349148-1B2E-D7CF-EE99-256396EE40D4}"/>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7" name="TextBox 6">
                <a:extLst>
                  <a:ext uri="{FF2B5EF4-FFF2-40B4-BE49-F238E27FC236}">
                    <a16:creationId xmlns:a16="http://schemas.microsoft.com/office/drawing/2014/main" id="{22E6C92D-2386-2205-4D46-AF106FEC21AB}"/>
                  </a:ext>
                </a:extLst>
              </p:cNvPr>
              <p:cNvSpPr txBox="1"/>
              <p:nvPr/>
            </p:nvSpPr>
            <p:spPr>
              <a:xfrm>
                <a:off x="3167801" y="617395"/>
                <a:ext cx="4966230" cy="584775"/>
              </a:xfrm>
              <a:prstGeom prst="rect">
                <a:avLst/>
              </a:prstGeom>
              <a:noFill/>
            </p:spPr>
            <p:txBody>
              <a:bodyPr wrap="square" rtlCol="0">
                <a:spAutoFit/>
              </a:bodyPr>
              <a:lstStyle/>
              <a:p>
                <a:r>
                  <a:rPr lang="en-US" sz="3200" b="1" i="1" dirty="0">
                    <a:latin typeface="Tw Cen MT" panose="020B0602020104020603" pitchFamily="34" charset="0"/>
                  </a:rPr>
                  <a:t>THANK YOU </a:t>
                </a:r>
                <a:endParaRPr lang="en-PK" b="1" i="1" dirty="0">
                  <a:latin typeface="Tw Cen MT" panose="020B0602020104020603" pitchFamily="34" charset="0"/>
                </a:endParaRPr>
              </a:p>
            </p:txBody>
          </p:sp>
          <p:sp>
            <p:nvSpPr>
              <p:cNvPr id="14" name="Rectangle 6">
                <a:extLst>
                  <a:ext uri="{FF2B5EF4-FFF2-40B4-BE49-F238E27FC236}">
                    <a16:creationId xmlns:a16="http://schemas.microsoft.com/office/drawing/2014/main" id="{F20330EF-7C35-0B3F-FB8E-1A5055688B34}"/>
                  </a:ext>
                </a:extLst>
              </p:cNvPr>
              <p:cNvSpPr>
                <a:spLocks noChangeArrowheads="1"/>
              </p:cNvSpPr>
              <p:nvPr/>
            </p:nvSpPr>
            <p:spPr bwMode="auto">
              <a:xfrm>
                <a:off x="1171108" y="1635314"/>
                <a:ext cx="633732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400" dirty="0">
                    <a:latin typeface="Tw Cen MT" panose="020B0602020104020603" pitchFamily="34" charset="0"/>
                  </a:rPr>
                  <a:t>Thankyou for being here! I’d love to know what you think — feel free to share your thoughts, ideas, feedbacks , or questions anytime!</a:t>
                </a:r>
                <a:endParaRPr lang="en-US" sz="2300" dirty="0">
                  <a:latin typeface="Tw Cen MT" panose="020B0602020104020603" pitchFamily="34" charset="0"/>
                </a:endParaRPr>
              </a:p>
            </p:txBody>
          </p:sp>
        </p:grpSp>
        <p:pic>
          <p:nvPicPr>
            <p:cNvPr id="4" name="Picture 3">
              <a:extLst>
                <a:ext uri="{FF2B5EF4-FFF2-40B4-BE49-F238E27FC236}">
                  <a16:creationId xmlns:a16="http://schemas.microsoft.com/office/drawing/2014/main" id="{49BB15A3-BB28-80B6-9800-EB40F40F332C}"/>
                </a:ext>
              </a:extLst>
            </p:cNvPr>
            <p:cNvPicPr>
              <a:picLocks noChangeAspect="1"/>
            </p:cNvPicPr>
            <p:nvPr/>
          </p:nvPicPr>
          <p:blipFill>
            <a:blip r:embed="rId3"/>
            <a:stretch>
              <a:fillRect/>
            </a:stretch>
          </p:blipFill>
          <p:spPr>
            <a:xfrm>
              <a:off x="1052512" y="3097665"/>
              <a:ext cx="6734175" cy="3362325"/>
            </a:xfrm>
            <a:prstGeom prst="rect">
              <a:avLst/>
            </a:prstGeom>
          </p:spPr>
        </p:pic>
      </p:grpSp>
      <p:grpSp>
        <p:nvGrpSpPr>
          <p:cNvPr id="12" name="Group 11">
            <a:extLst>
              <a:ext uri="{FF2B5EF4-FFF2-40B4-BE49-F238E27FC236}">
                <a16:creationId xmlns:a16="http://schemas.microsoft.com/office/drawing/2014/main" id="{FE87BE83-AB2F-26D4-C028-62D90E0EDDD8}"/>
              </a:ext>
            </a:extLst>
          </p:cNvPr>
          <p:cNvGrpSpPr/>
          <p:nvPr/>
        </p:nvGrpSpPr>
        <p:grpSpPr>
          <a:xfrm>
            <a:off x="9439192" y="-50892"/>
            <a:ext cx="9320522" cy="6903720"/>
            <a:chOff x="-176522" y="15875"/>
            <a:chExt cx="9320522" cy="6903720"/>
          </a:xfrm>
        </p:grpSpPr>
        <p:grpSp>
          <p:nvGrpSpPr>
            <p:cNvPr id="15" name="Group 14">
              <a:extLst>
                <a:ext uri="{FF2B5EF4-FFF2-40B4-BE49-F238E27FC236}">
                  <a16:creationId xmlns:a16="http://schemas.microsoft.com/office/drawing/2014/main" id="{275AB287-C556-40DD-4F54-F83B948E7F0A}"/>
                </a:ext>
              </a:extLst>
            </p:cNvPr>
            <p:cNvGrpSpPr/>
            <p:nvPr/>
          </p:nvGrpSpPr>
          <p:grpSpPr>
            <a:xfrm>
              <a:off x="-176522" y="15875"/>
              <a:ext cx="9320522" cy="6903720"/>
              <a:chOff x="-176522" y="15875"/>
              <a:chExt cx="9320522" cy="6903720"/>
            </a:xfrm>
          </p:grpSpPr>
          <p:sp>
            <p:nvSpPr>
              <p:cNvPr id="17" name="Rectangle 16">
                <a:extLst>
                  <a:ext uri="{FF2B5EF4-FFF2-40B4-BE49-F238E27FC236}">
                    <a16:creationId xmlns:a16="http://schemas.microsoft.com/office/drawing/2014/main" id="{4B756AB3-BC8F-99FB-3EC3-F0756BC02D78}"/>
                  </a:ext>
                </a:extLst>
              </p:cNvPr>
              <p:cNvSpPr/>
              <p:nvPr/>
            </p:nvSpPr>
            <p:spPr>
              <a:xfrm>
                <a:off x="-176522" y="15875"/>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18" name="TextBox 17">
                <a:extLst>
                  <a:ext uri="{FF2B5EF4-FFF2-40B4-BE49-F238E27FC236}">
                    <a16:creationId xmlns:a16="http://schemas.microsoft.com/office/drawing/2014/main" id="{7C6426F5-8C19-409C-CD9E-C91DB016D4BD}"/>
                  </a:ext>
                </a:extLst>
              </p:cNvPr>
              <p:cNvSpPr txBox="1"/>
              <p:nvPr/>
            </p:nvSpPr>
            <p:spPr>
              <a:xfrm>
                <a:off x="2088885" y="757736"/>
                <a:ext cx="4966230" cy="584775"/>
              </a:xfrm>
              <a:prstGeom prst="rect">
                <a:avLst/>
              </a:prstGeom>
              <a:noFill/>
            </p:spPr>
            <p:txBody>
              <a:bodyPr wrap="square" rtlCol="0">
                <a:spAutoFit/>
              </a:bodyPr>
              <a:lstStyle/>
              <a:p>
                <a:r>
                  <a:rPr lang="en-US" sz="3200" b="1" i="1" dirty="0">
                    <a:latin typeface="Tw Cen MT" panose="020B0602020104020603" pitchFamily="34" charset="0"/>
                  </a:rPr>
                  <a:t>A GLAMOROUS EXPERIENCE</a:t>
                </a:r>
                <a:endParaRPr lang="en-PK" b="1" i="1" dirty="0">
                  <a:latin typeface="Tw Cen MT" panose="020B0602020104020603" pitchFamily="34" charset="0"/>
                </a:endParaRPr>
              </a:p>
            </p:txBody>
          </p:sp>
          <p:sp>
            <p:nvSpPr>
              <p:cNvPr id="19" name="Rectangle 6">
                <a:extLst>
                  <a:ext uri="{FF2B5EF4-FFF2-40B4-BE49-F238E27FC236}">
                    <a16:creationId xmlns:a16="http://schemas.microsoft.com/office/drawing/2014/main" id="{38D2090A-E677-EB4C-F70A-7496CA7E4E51}"/>
                  </a:ext>
                </a:extLst>
              </p:cNvPr>
              <p:cNvSpPr>
                <a:spLocks noChangeArrowheads="1"/>
              </p:cNvSpPr>
              <p:nvPr/>
            </p:nvSpPr>
            <p:spPr bwMode="auto">
              <a:xfrm>
                <a:off x="624165" y="1790090"/>
                <a:ext cx="7719147" cy="32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300" dirty="0">
                    <a:latin typeface="Tw Cen MT" panose="020B0602020104020603" pitchFamily="34" charset="0"/>
                  </a:rPr>
                  <a:t>At Glamistry, we believe beauty is more than just a product — it's an experience. From the moment you land on our website to the second your package arrives, we aim to deliver elegance, ease, and enchantment. Every shade, shimmer, and sparkle in our collection is curated to make you feel confident, radiant, and uniquely you. Whether you're selecting the perfect lipstick or choosing a statement piece of jewelry, Glamistry transforms your everyday moments into something extraordinary. This is not just shopping — it’s self-love, luxury, and a touch of magic.</a:t>
                </a:r>
              </a:p>
            </p:txBody>
          </p:sp>
        </p:grpSp>
        <p:sp>
          <p:nvSpPr>
            <p:cNvPr id="16" name="TextBox 15">
              <a:extLst>
                <a:ext uri="{FF2B5EF4-FFF2-40B4-BE49-F238E27FC236}">
                  <a16:creationId xmlns:a16="http://schemas.microsoft.com/office/drawing/2014/main" id="{466C0D35-9203-A296-0B5E-5E189882E631}"/>
                </a:ext>
              </a:extLst>
            </p:cNvPr>
            <p:cNvSpPr txBox="1"/>
            <p:nvPr/>
          </p:nvSpPr>
          <p:spPr>
            <a:xfrm>
              <a:off x="1612258" y="5500099"/>
              <a:ext cx="5442857" cy="1200329"/>
            </a:xfrm>
            <a:prstGeom prst="rect">
              <a:avLst/>
            </a:prstGeom>
            <a:solidFill>
              <a:schemeClr val="tx2">
                <a:lumMod val="60000"/>
                <a:lumOff val="40000"/>
              </a:schemeClr>
            </a:solidFill>
          </p:spPr>
          <p:txBody>
            <a:bodyPr wrap="square" rtlCol="0">
              <a:spAutoFit/>
            </a:bodyPr>
            <a:lstStyle/>
            <a:p>
              <a:r>
                <a:rPr lang="en-US" sz="3600" dirty="0"/>
                <a:t>Idhar </a:t>
              </a:r>
              <a:r>
                <a:rPr lang="en-US" sz="3600" dirty="0" err="1"/>
                <a:t>ayega</a:t>
              </a:r>
              <a:r>
                <a:rPr lang="en-US" sz="3600" dirty="0"/>
                <a:t> </a:t>
              </a:r>
              <a:r>
                <a:rPr lang="en-US" sz="3600" dirty="0" err="1"/>
                <a:t>glamistry</a:t>
              </a:r>
              <a:r>
                <a:rPr lang="en-US" sz="3600" dirty="0"/>
                <a:t> ka logo</a:t>
              </a:r>
              <a:endParaRPr lang="en-PK" sz="3600" dirty="0"/>
            </a:p>
          </p:txBody>
        </p:sp>
      </p:grpSp>
    </p:spTree>
    <p:extLst>
      <p:ext uri="{BB962C8B-B14F-4D97-AF65-F5344CB8AC3E}">
        <p14:creationId xmlns:p14="http://schemas.microsoft.com/office/powerpoint/2010/main" val="1476532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BF6E28-12F2-DCBC-246A-78330201AF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77EAA-9D0B-807E-E25C-7C37B2170828}"/>
              </a:ext>
            </a:extLst>
          </p:cNvPr>
          <p:cNvSpPr>
            <a:spLocks noGrp="1"/>
          </p:cNvSpPr>
          <p:nvPr>
            <p:ph type="title"/>
          </p:nvPr>
        </p:nvSpPr>
        <p:spPr/>
        <p:txBody>
          <a:bodyPr/>
          <a:lstStyle/>
          <a:p>
            <a:endParaRPr lang="en-PK"/>
          </a:p>
        </p:txBody>
      </p:sp>
      <p:pic>
        <p:nvPicPr>
          <p:cNvPr id="29" name="Content Placeholder 28">
            <a:extLst>
              <a:ext uri="{FF2B5EF4-FFF2-40B4-BE49-F238E27FC236}">
                <a16:creationId xmlns:a16="http://schemas.microsoft.com/office/drawing/2014/main" id="{C9A6F3C7-D23F-A283-BA8D-59BDC90A8718}"/>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07718158-C479-9057-FAA3-B4BDF47BAC05}"/>
              </a:ext>
            </a:extLst>
          </p:cNvPr>
          <p:cNvSpPr>
            <a:spLocks noGrp="1"/>
          </p:cNvSpPr>
          <p:nvPr>
            <p:ph type="ftr" sz="quarter" idx="11"/>
          </p:nvPr>
        </p:nvSpPr>
        <p:spPr/>
        <p:txBody>
          <a:bodyPr/>
          <a:lstStyle/>
          <a:p>
            <a:r>
              <a:rPr lang="en-US"/>
              <a:t>~Where Glamour Meets Artistry~</a:t>
            </a:r>
          </a:p>
        </p:txBody>
      </p:sp>
      <p:grpSp>
        <p:nvGrpSpPr>
          <p:cNvPr id="59" name="Group 58">
            <a:extLst>
              <a:ext uri="{FF2B5EF4-FFF2-40B4-BE49-F238E27FC236}">
                <a16:creationId xmlns:a16="http://schemas.microsoft.com/office/drawing/2014/main" id="{3E22D5B9-549A-E637-2527-C228BDE340B1}"/>
              </a:ext>
            </a:extLst>
          </p:cNvPr>
          <p:cNvGrpSpPr/>
          <p:nvPr/>
        </p:nvGrpSpPr>
        <p:grpSpPr>
          <a:xfrm>
            <a:off x="-176522" y="-45720"/>
            <a:ext cx="9320522" cy="6903720"/>
            <a:chOff x="-6366691" y="-53340"/>
            <a:chExt cx="9668692" cy="6903720"/>
          </a:xfrm>
        </p:grpSpPr>
        <p:sp>
          <p:nvSpPr>
            <p:cNvPr id="50" name="Rectangle 49">
              <a:extLst>
                <a:ext uri="{FF2B5EF4-FFF2-40B4-BE49-F238E27FC236}">
                  <a16:creationId xmlns:a16="http://schemas.microsoft.com/office/drawing/2014/main" id="{DA3E0593-9D6F-DDB0-76A8-78244496555E}"/>
                </a:ext>
              </a:extLst>
            </p:cNvPr>
            <p:cNvSpPr/>
            <p:nvPr/>
          </p:nvSpPr>
          <p:spPr>
            <a:xfrm>
              <a:off x="-6366691" y="-53340"/>
              <a:ext cx="966869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51" name="TextBox 50">
              <a:extLst>
                <a:ext uri="{FF2B5EF4-FFF2-40B4-BE49-F238E27FC236}">
                  <a16:creationId xmlns:a16="http://schemas.microsoft.com/office/drawing/2014/main" id="{857F18DA-A609-59C0-F2CE-F0034D8B290F}"/>
                </a:ext>
              </a:extLst>
            </p:cNvPr>
            <p:cNvSpPr txBox="1"/>
            <p:nvPr/>
          </p:nvSpPr>
          <p:spPr>
            <a:xfrm>
              <a:off x="-350171" y="1775008"/>
              <a:ext cx="3447143" cy="2800767"/>
            </a:xfrm>
            <a:prstGeom prst="rect">
              <a:avLst/>
            </a:prstGeom>
            <a:noFill/>
          </p:spPr>
          <p:txBody>
            <a:bodyPr wrap="square" rtlCol="0">
              <a:spAutoFit/>
            </a:bodyPr>
            <a:lstStyle/>
            <a:p>
              <a:r>
                <a:rPr lang="en-US" sz="8800" dirty="0">
                  <a:latin typeface="Berlin Sans FB Demi" panose="020E0802020502020306" pitchFamily="34" charset="0"/>
                </a:rPr>
                <a:t>GLAM</a:t>
              </a:r>
            </a:p>
            <a:p>
              <a:r>
                <a:rPr lang="en-US" sz="8800" dirty="0">
                  <a:latin typeface="Berlin Sans FB Demi" panose="020E0802020502020306" pitchFamily="34" charset="0"/>
                </a:rPr>
                <a:t>ISTRY</a:t>
              </a:r>
              <a:endParaRPr lang="en-PK" sz="8800" dirty="0">
                <a:latin typeface="Berlin Sans FB Demi" panose="020E0802020502020306" pitchFamily="34" charset="0"/>
              </a:endParaRPr>
            </a:p>
          </p:txBody>
        </p:sp>
        <p:sp>
          <p:nvSpPr>
            <p:cNvPr id="52" name="TextBox 51">
              <a:extLst>
                <a:ext uri="{FF2B5EF4-FFF2-40B4-BE49-F238E27FC236}">
                  <a16:creationId xmlns:a16="http://schemas.microsoft.com/office/drawing/2014/main" id="{B3AFE2EB-CDAA-CC6F-9B9B-156F8FBE8A84}"/>
                </a:ext>
              </a:extLst>
            </p:cNvPr>
            <p:cNvSpPr txBox="1"/>
            <p:nvPr/>
          </p:nvSpPr>
          <p:spPr>
            <a:xfrm>
              <a:off x="48972" y="4911931"/>
              <a:ext cx="2648857" cy="646331"/>
            </a:xfrm>
            <a:prstGeom prst="rect">
              <a:avLst/>
            </a:prstGeom>
            <a:noFill/>
          </p:spPr>
          <p:txBody>
            <a:bodyPr wrap="square" rtlCol="0">
              <a:spAutoFit/>
            </a:bodyPr>
            <a:lstStyle/>
            <a:p>
              <a:r>
                <a:rPr lang="en-US" b="1" i="1" dirty="0"/>
                <a:t>~Where Glamour Meets Artistry~</a:t>
              </a:r>
              <a:endParaRPr lang="en-PK" b="1" i="1" dirty="0"/>
            </a:p>
          </p:txBody>
        </p:sp>
        <p:sp>
          <p:nvSpPr>
            <p:cNvPr id="53" name="TextBox 52">
              <a:extLst>
                <a:ext uri="{FF2B5EF4-FFF2-40B4-BE49-F238E27FC236}">
                  <a16:creationId xmlns:a16="http://schemas.microsoft.com/office/drawing/2014/main" id="{CF32622F-95E2-E17B-917E-054DD4822802}"/>
                </a:ext>
              </a:extLst>
            </p:cNvPr>
            <p:cNvSpPr txBox="1"/>
            <p:nvPr/>
          </p:nvSpPr>
          <p:spPr>
            <a:xfrm>
              <a:off x="-5513976" y="2154318"/>
              <a:ext cx="4048034" cy="3046988"/>
            </a:xfrm>
            <a:prstGeom prst="rect">
              <a:avLst/>
            </a:prstGeom>
            <a:noFill/>
          </p:spPr>
          <p:txBody>
            <a:bodyPr wrap="square" rtlCol="0">
              <a:spAutoFit/>
            </a:bodyPr>
            <a:lstStyle/>
            <a:p>
              <a:r>
                <a:rPr lang="en-US" sz="2400" dirty="0">
                  <a:latin typeface="Tw Cen MT" panose="020B0602020104020603" pitchFamily="34" charset="0"/>
                </a:rPr>
                <a:t>“Glamistry is a beauty and jewelry brand crafted for the modern trendsetter. From stunning lipsticks to delicate jewelry pieces, Glamistry brings glamour and chemistry together to enhance every look.”</a:t>
              </a:r>
              <a:endParaRPr lang="en-PK" sz="2200" dirty="0">
                <a:latin typeface="Tw Cen MT" panose="020B0602020104020603" pitchFamily="34" charset="0"/>
              </a:endParaRPr>
            </a:p>
          </p:txBody>
        </p:sp>
        <p:sp>
          <p:nvSpPr>
            <p:cNvPr id="54" name="TextBox 53">
              <a:extLst>
                <a:ext uri="{FF2B5EF4-FFF2-40B4-BE49-F238E27FC236}">
                  <a16:creationId xmlns:a16="http://schemas.microsoft.com/office/drawing/2014/main" id="{83D42BA6-8FA4-1F68-E6FA-194D49CB779A}"/>
                </a:ext>
              </a:extLst>
            </p:cNvPr>
            <p:cNvSpPr txBox="1"/>
            <p:nvPr/>
          </p:nvSpPr>
          <p:spPr>
            <a:xfrm>
              <a:off x="-5145314" y="1052286"/>
              <a:ext cx="3534229" cy="584775"/>
            </a:xfrm>
            <a:prstGeom prst="rect">
              <a:avLst/>
            </a:prstGeom>
            <a:noFill/>
          </p:spPr>
          <p:txBody>
            <a:bodyPr wrap="square" rtlCol="0">
              <a:spAutoFit/>
            </a:bodyPr>
            <a:lstStyle/>
            <a:p>
              <a:r>
                <a:rPr lang="en-US" sz="3200" b="1" i="1" dirty="0">
                  <a:latin typeface="Tw Cen MT" panose="020B0602020104020603" pitchFamily="34" charset="0"/>
                </a:rPr>
                <a:t>INTRODUCTION:</a:t>
              </a:r>
              <a:endParaRPr lang="en-PK" b="1" i="1" dirty="0">
                <a:latin typeface="Tw Cen MT" panose="020B0602020104020603" pitchFamily="34" charset="0"/>
              </a:endParaRPr>
            </a:p>
          </p:txBody>
        </p:sp>
      </p:grpSp>
      <p:grpSp>
        <p:nvGrpSpPr>
          <p:cNvPr id="5" name="Group 4">
            <a:extLst>
              <a:ext uri="{FF2B5EF4-FFF2-40B4-BE49-F238E27FC236}">
                <a16:creationId xmlns:a16="http://schemas.microsoft.com/office/drawing/2014/main" id="{DDA553C1-002E-123F-303D-94B17EA02979}"/>
              </a:ext>
            </a:extLst>
          </p:cNvPr>
          <p:cNvGrpSpPr/>
          <p:nvPr/>
        </p:nvGrpSpPr>
        <p:grpSpPr>
          <a:xfrm>
            <a:off x="-10034840" y="0"/>
            <a:ext cx="9320522" cy="6903720"/>
            <a:chOff x="-64588" y="-53340"/>
            <a:chExt cx="9320522" cy="6903720"/>
          </a:xfrm>
        </p:grpSpPr>
        <p:sp>
          <p:nvSpPr>
            <p:cNvPr id="6" name="Rectangle 5">
              <a:extLst>
                <a:ext uri="{FF2B5EF4-FFF2-40B4-BE49-F238E27FC236}">
                  <a16:creationId xmlns:a16="http://schemas.microsoft.com/office/drawing/2014/main" id="{D46379D3-2751-3F7D-60DA-7B2B256514BA}"/>
                </a:ext>
              </a:extLst>
            </p:cNvPr>
            <p:cNvSpPr/>
            <p:nvPr/>
          </p:nvSpPr>
          <p:spPr>
            <a:xfrm>
              <a:off x="-64588"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7" name="TextBox 6">
              <a:extLst>
                <a:ext uri="{FF2B5EF4-FFF2-40B4-BE49-F238E27FC236}">
                  <a16:creationId xmlns:a16="http://schemas.microsoft.com/office/drawing/2014/main" id="{431B9C9A-A901-F6FD-F192-C2956631E95C}"/>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WHY CHOOSE GLAMISTRY?</a:t>
              </a:r>
              <a:endParaRPr lang="en-PK" b="1" i="1" dirty="0">
                <a:latin typeface="Tw Cen MT" panose="020B0602020104020603" pitchFamily="34" charset="0"/>
              </a:endParaRPr>
            </a:p>
          </p:txBody>
        </p:sp>
        <p:sp>
          <p:nvSpPr>
            <p:cNvPr id="8" name="TextBox 7">
              <a:extLst>
                <a:ext uri="{FF2B5EF4-FFF2-40B4-BE49-F238E27FC236}">
                  <a16:creationId xmlns:a16="http://schemas.microsoft.com/office/drawing/2014/main" id="{7717A5E9-30B9-2D2B-CE6D-3604E08B3F39}"/>
                </a:ext>
              </a:extLst>
            </p:cNvPr>
            <p:cNvSpPr txBox="1"/>
            <p:nvPr/>
          </p:nvSpPr>
          <p:spPr>
            <a:xfrm>
              <a:off x="914400" y="1727675"/>
              <a:ext cx="7448550" cy="4616648"/>
            </a:xfrm>
            <a:prstGeom prst="rect">
              <a:avLst/>
            </a:prstGeom>
            <a:noFill/>
          </p:spPr>
          <p:txBody>
            <a:bodyPr wrap="square" rtlCol="0">
              <a:spAutoFit/>
            </a:bodyPr>
            <a:lstStyle/>
            <a:p>
              <a:r>
                <a:rPr lang="en-US" sz="2300" dirty="0">
                  <a:latin typeface="Tw Cen MT" panose="020B0602020104020603" pitchFamily="34" charset="0"/>
                </a:rPr>
                <a:t>✨ </a:t>
              </a:r>
              <a:r>
                <a:rPr lang="en-US" sz="2300" b="1" dirty="0">
                  <a:latin typeface="Tw Cen MT" panose="020B0602020104020603" pitchFamily="34" charset="0"/>
                </a:rPr>
                <a:t>Elegant Aesthetic</a:t>
              </a:r>
              <a:r>
                <a:rPr lang="en-US" sz="2300" dirty="0">
                  <a:latin typeface="Tw Cen MT" panose="020B0602020104020603" pitchFamily="34" charset="0"/>
                </a:rPr>
                <a:t> – Our designs and visuals are crafted to make you feel like luxury is within reach.</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High-Quality Products</a:t>
              </a:r>
              <a:r>
                <a:rPr lang="en-US" sz="2300" dirty="0">
                  <a:latin typeface="Tw Cen MT" panose="020B0602020104020603" pitchFamily="34" charset="0"/>
                </a:rPr>
                <a:t> – Every formula is developed to be rich, long-lasting, and skin-loving.</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Jewelry Meets Glam</a:t>
              </a:r>
              <a:r>
                <a:rPr lang="en-US" sz="2300" dirty="0">
                  <a:latin typeface="Tw Cen MT" panose="020B0602020104020603" pitchFamily="34" charset="0"/>
                </a:rPr>
                <a:t> – A unique blend of cosmetics </a:t>
              </a:r>
              <a:r>
                <a:rPr lang="en-US" sz="2300" i="1" dirty="0">
                  <a:latin typeface="Tw Cen MT" panose="020B0602020104020603" pitchFamily="34" charset="0"/>
                </a:rPr>
                <a:t>and</a:t>
              </a:r>
              <a:r>
                <a:rPr lang="en-US" sz="2300" dirty="0">
                  <a:latin typeface="Tw Cen MT" panose="020B0602020104020603" pitchFamily="34" charset="0"/>
                </a:rPr>
                <a:t> jewelry under one brand, styled to perfection.</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User-Friendly Website</a:t>
              </a:r>
              <a:r>
                <a:rPr lang="en-US" sz="2300" dirty="0">
                  <a:latin typeface="Tw Cen MT" panose="020B0602020104020603" pitchFamily="34" charset="0"/>
                </a:rPr>
                <a:t> – A smooth, modern online store built to give you a boutique-like experience.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Empowering Philosophy</a:t>
              </a:r>
              <a:r>
                <a:rPr lang="en-US" sz="2300" dirty="0">
                  <a:latin typeface="Tw Cen MT" panose="020B0602020104020603" pitchFamily="34" charset="0"/>
                </a:rPr>
                <a:t> – We celebrate individuality, confidence, and bold self-expression in everything we create.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By You, For You</a:t>
              </a:r>
              <a:r>
                <a:rPr lang="en-US" sz="2300" dirty="0">
                  <a:latin typeface="Tw Cen MT" panose="020B0602020104020603" pitchFamily="34" charset="0"/>
                </a:rPr>
                <a:t> – Inspired by modern beauty lovers like you — we’re always evolving with your style.</a:t>
              </a:r>
            </a:p>
            <a:p>
              <a:endParaRPr lang="en-PK" dirty="0"/>
            </a:p>
          </p:txBody>
        </p:sp>
      </p:grpSp>
    </p:spTree>
    <p:extLst>
      <p:ext uri="{BB962C8B-B14F-4D97-AF65-F5344CB8AC3E}">
        <p14:creationId xmlns:p14="http://schemas.microsoft.com/office/powerpoint/2010/main" val="41833341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DC931B-6C80-93D4-3E10-0B3B5C0BA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781BEE-1241-AC87-14AC-CCA79215421E}"/>
              </a:ext>
            </a:extLst>
          </p:cNvPr>
          <p:cNvSpPr>
            <a:spLocks noGrp="1"/>
          </p:cNvSpPr>
          <p:nvPr>
            <p:ph type="title"/>
          </p:nvPr>
        </p:nvSpPr>
        <p:spPr/>
        <p:txBody>
          <a:bodyPr/>
          <a:lstStyle/>
          <a:p>
            <a:endParaRPr lang="en-PK"/>
          </a:p>
        </p:txBody>
      </p:sp>
      <p:pic>
        <p:nvPicPr>
          <p:cNvPr id="29" name="Content Placeholder 28">
            <a:extLst>
              <a:ext uri="{FF2B5EF4-FFF2-40B4-BE49-F238E27FC236}">
                <a16:creationId xmlns:a16="http://schemas.microsoft.com/office/drawing/2014/main" id="{DE997BD3-3362-4FD2-3E62-D1D0CE16A72D}"/>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A2DF224F-1080-64EF-5FD0-C0DE1F8C6973}"/>
              </a:ext>
            </a:extLst>
          </p:cNvPr>
          <p:cNvSpPr>
            <a:spLocks noGrp="1"/>
          </p:cNvSpPr>
          <p:nvPr>
            <p:ph type="ftr" sz="quarter" idx="11"/>
          </p:nvPr>
        </p:nvSpPr>
        <p:spPr/>
        <p:txBody>
          <a:bodyPr/>
          <a:lstStyle/>
          <a:p>
            <a:r>
              <a:rPr lang="en-US"/>
              <a:t>~Where Glamour Meets Artistry~</a:t>
            </a:r>
          </a:p>
        </p:txBody>
      </p:sp>
      <p:grpSp>
        <p:nvGrpSpPr>
          <p:cNvPr id="59" name="Group 58">
            <a:extLst>
              <a:ext uri="{FF2B5EF4-FFF2-40B4-BE49-F238E27FC236}">
                <a16:creationId xmlns:a16="http://schemas.microsoft.com/office/drawing/2014/main" id="{D73E8C84-83DB-6F0A-844B-1B0E7A69B17D}"/>
              </a:ext>
            </a:extLst>
          </p:cNvPr>
          <p:cNvGrpSpPr/>
          <p:nvPr/>
        </p:nvGrpSpPr>
        <p:grpSpPr>
          <a:xfrm>
            <a:off x="10610850" y="0"/>
            <a:ext cx="9320522" cy="6903720"/>
            <a:chOff x="-6366691" y="-53340"/>
            <a:chExt cx="9668692" cy="6903720"/>
          </a:xfrm>
        </p:grpSpPr>
        <p:sp>
          <p:nvSpPr>
            <p:cNvPr id="50" name="Rectangle 49">
              <a:extLst>
                <a:ext uri="{FF2B5EF4-FFF2-40B4-BE49-F238E27FC236}">
                  <a16:creationId xmlns:a16="http://schemas.microsoft.com/office/drawing/2014/main" id="{B809195D-5397-55AB-A84A-258B8F95B254}"/>
                </a:ext>
              </a:extLst>
            </p:cNvPr>
            <p:cNvSpPr/>
            <p:nvPr/>
          </p:nvSpPr>
          <p:spPr>
            <a:xfrm>
              <a:off x="-6366691" y="-53340"/>
              <a:ext cx="966869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51" name="TextBox 50">
              <a:extLst>
                <a:ext uri="{FF2B5EF4-FFF2-40B4-BE49-F238E27FC236}">
                  <a16:creationId xmlns:a16="http://schemas.microsoft.com/office/drawing/2014/main" id="{26DE43AA-72BE-EA4E-F5A8-EDCE15F40E68}"/>
                </a:ext>
              </a:extLst>
            </p:cNvPr>
            <p:cNvSpPr txBox="1"/>
            <p:nvPr/>
          </p:nvSpPr>
          <p:spPr>
            <a:xfrm>
              <a:off x="-350171" y="1775008"/>
              <a:ext cx="3447143" cy="2800767"/>
            </a:xfrm>
            <a:prstGeom prst="rect">
              <a:avLst/>
            </a:prstGeom>
            <a:noFill/>
          </p:spPr>
          <p:txBody>
            <a:bodyPr wrap="square" rtlCol="0">
              <a:spAutoFit/>
            </a:bodyPr>
            <a:lstStyle/>
            <a:p>
              <a:r>
                <a:rPr lang="en-US" sz="8800" dirty="0">
                  <a:latin typeface="Berlin Sans FB Demi" panose="020E0802020502020306" pitchFamily="34" charset="0"/>
                </a:rPr>
                <a:t>GLAM</a:t>
              </a:r>
            </a:p>
            <a:p>
              <a:r>
                <a:rPr lang="en-US" sz="8800" dirty="0">
                  <a:latin typeface="Berlin Sans FB Demi" panose="020E0802020502020306" pitchFamily="34" charset="0"/>
                </a:rPr>
                <a:t>ISTRY</a:t>
              </a:r>
              <a:endParaRPr lang="en-PK" sz="8800" dirty="0">
                <a:latin typeface="Berlin Sans FB Demi" panose="020E0802020502020306" pitchFamily="34" charset="0"/>
              </a:endParaRPr>
            </a:p>
          </p:txBody>
        </p:sp>
        <p:sp>
          <p:nvSpPr>
            <p:cNvPr id="52" name="TextBox 51">
              <a:extLst>
                <a:ext uri="{FF2B5EF4-FFF2-40B4-BE49-F238E27FC236}">
                  <a16:creationId xmlns:a16="http://schemas.microsoft.com/office/drawing/2014/main" id="{309043D5-671E-823A-CDFD-DF45C5039980}"/>
                </a:ext>
              </a:extLst>
            </p:cNvPr>
            <p:cNvSpPr txBox="1"/>
            <p:nvPr/>
          </p:nvSpPr>
          <p:spPr>
            <a:xfrm>
              <a:off x="48972" y="4911931"/>
              <a:ext cx="2648857" cy="646331"/>
            </a:xfrm>
            <a:prstGeom prst="rect">
              <a:avLst/>
            </a:prstGeom>
            <a:noFill/>
          </p:spPr>
          <p:txBody>
            <a:bodyPr wrap="square" rtlCol="0">
              <a:spAutoFit/>
            </a:bodyPr>
            <a:lstStyle/>
            <a:p>
              <a:r>
                <a:rPr lang="en-US" b="1" i="1" dirty="0"/>
                <a:t>~Where Glamour Meets Artistry~</a:t>
              </a:r>
              <a:endParaRPr lang="en-PK" b="1" i="1" dirty="0"/>
            </a:p>
          </p:txBody>
        </p:sp>
        <p:sp>
          <p:nvSpPr>
            <p:cNvPr id="53" name="TextBox 52">
              <a:extLst>
                <a:ext uri="{FF2B5EF4-FFF2-40B4-BE49-F238E27FC236}">
                  <a16:creationId xmlns:a16="http://schemas.microsoft.com/office/drawing/2014/main" id="{745193FD-AACA-EF4B-19AA-55FC6C3ED4E1}"/>
                </a:ext>
              </a:extLst>
            </p:cNvPr>
            <p:cNvSpPr txBox="1"/>
            <p:nvPr/>
          </p:nvSpPr>
          <p:spPr>
            <a:xfrm>
              <a:off x="-5513976" y="2154318"/>
              <a:ext cx="4048034" cy="3046988"/>
            </a:xfrm>
            <a:prstGeom prst="rect">
              <a:avLst/>
            </a:prstGeom>
            <a:noFill/>
          </p:spPr>
          <p:txBody>
            <a:bodyPr wrap="square" rtlCol="0">
              <a:spAutoFit/>
            </a:bodyPr>
            <a:lstStyle/>
            <a:p>
              <a:r>
                <a:rPr lang="en-US" sz="2400" dirty="0">
                  <a:latin typeface="Tw Cen MT" panose="020B0602020104020603" pitchFamily="34" charset="0"/>
                </a:rPr>
                <a:t>“Glamistry is a beauty and jewelry brand crafted for the modern trendsetter. From stunning lipsticks to delicate jewelry pieces, Glamistry brings glamour and chemistry together to enhance every look.”</a:t>
              </a:r>
              <a:endParaRPr lang="en-PK" sz="2200" dirty="0">
                <a:latin typeface="Tw Cen MT" panose="020B0602020104020603" pitchFamily="34" charset="0"/>
              </a:endParaRPr>
            </a:p>
          </p:txBody>
        </p:sp>
        <p:sp>
          <p:nvSpPr>
            <p:cNvPr id="54" name="TextBox 53">
              <a:extLst>
                <a:ext uri="{FF2B5EF4-FFF2-40B4-BE49-F238E27FC236}">
                  <a16:creationId xmlns:a16="http://schemas.microsoft.com/office/drawing/2014/main" id="{41560622-E22B-AECD-51A5-116A09F82CEB}"/>
                </a:ext>
              </a:extLst>
            </p:cNvPr>
            <p:cNvSpPr txBox="1"/>
            <p:nvPr/>
          </p:nvSpPr>
          <p:spPr>
            <a:xfrm>
              <a:off x="-5145314" y="1052286"/>
              <a:ext cx="3534229" cy="584775"/>
            </a:xfrm>
            <a:prstGeom prst="rect">
              <a:avLst/>
            </a:prstGeom>
            <a:noFill/>
          </p:spPr>
          <p:txBody>
            <a:bodyPr wrap="square" rtlCol="0">
              <a:spAutoFit/>
            </a:bodyPr>
            <a:lstStyle/>
            <a:p>
              <a:r>
                <a:rPr lang="en-US" sz="3200" b="1" i="1" dirty="0">
                  <a:latin typeface="Tw Cen MT" panose="020B0602020104020603" pitchFamily="34" charset="0"/>
                </a:rPr>
                <a:t>INTRODUCTION:</a:t>
              </a:r>
              <a:endParaRPr lang="en-PK" b="1" i="1" dirty="0">
                <a:latin typeface="Tw Cen MT" panose="020B0602020104020603" pitchFamily="34" charset="0"/>
              </a:endParaRPr>
            </a:p>
          </p:txBody>
        </p:sp>
      </p:grpSp>
      <p:grpSp>
        <p:nvGrpSpPr>
          <p:cNvPr id="6" name="Group 5">
            <a:extLst>
              <a:ext uri="{FF2B5EF4-FFF2-40B4-BE49-F238E27FC236}">
                <a16:creationId xmlns:a16="http://schemas.microsoft.com/office/drawing/2014/main" id="{E4DA606B-AF92-4439-AD5E-158E3241A0D5}"/>
              </a:ext>
            </a:extLst>
          </p:cNvPr>
          <p:cNvGrpSpPr/>
          <p:nvPr/>
        </p:nvGrpSpPr>
        <p:grpSpPr>
          <a:xfrm>
            <a:off x="-64588" y="-53340"/>
            <a:ext cx="9320522" cy="6903720"/>
            <a:chOff x="-64588" y="-53340"/>
            <a:chExt cx="9320522" cy="6903720"/>
          </a:xfrm>
        </p:grpSpPr>
        <p:sp>
          <p:nvSpPr>
            <p:cNvPr id="3" name="Rectangle 2">
              <a:extLst>
                <a:ext uri="{FF2B5EF4-FFF2-40B4-BE49-F238E27FC236}">
                  <a16:creationId xmlns:a16="http://schemas.microsoft.com/office/drawing/2014/main" id="{131D8E03-FD1E-4A47-942B-8E48BD91E584}"/>
                </a:ext>
              </a:extLst>
            </p:cNvPr>
            <p:cNvSpPr/>
            <p:nvPr/>
          </p:nvSpPr>
          <p:spPr>
            <a:xfrm>
              <a:off x="-64588"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4" name="TextBox 3">
              <a:extLst>
                <a:ext uri="{FF2B5EF4-FFF2-40B4-BE49-F238E27FC236}">
                  <a16:creationId xmlns:a16="http://schemas.microsoft.com/office/drawing/2014/main" id="{EE2BB568-23CD-B43C-07B2-AB40125EF271}"/>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WHY CHOOSE GLAMISTRY?</a:t>
              </a:r>
              <a:endParaRPr lang="en-PK" b="1" i="1" dirty="0">
                <a:latin typeface="Tw Cen MT" panose="020B0602020104020603" pitchFamily="34" charset="0"/>
              </a:endParaRPr>
            </a:p>
          </p:txBody>
        </p:sp>
        <p:sp>
          <p:nvSpPr>
            <p:cNvPr id="5" name="TextBox 4">
              <a:extLst>
                <a:ext uri="{FF2B5EF4-FFF2-40B4-BE49-F238E27FC236}">
                  <a16:creationId xmlns:a16="http://schemas.microsoft.com/office/drawing/2014/main" id="{FC381AF4-EBD1-88DB-BE6A-FD07F1573EBE}"/>
                </a:ext>
              </a:extLst>
            </p:cNvPr>
            <p:cNvSpPr txBox="1"/>
            <p:nvPr/>
          </p:nvSpPr>
          <p:spPr>
            <a:xfrm>
              <a:off x="914400" y="1727675"/>
              <a:ext cx="7448550" cy="4616648"/>
            </a:xfrm>
            <a:prstGeom prst="rect">
              <a:avLst/>
            </a:prstGeom>
            <a:noFill/>
          </p:spPr>
          <p:txBody>
            <a:bodyPr wrap="square" rtlCol="0">
              <a:spAutoFit/>
            </a:bodyPr>
            <a:lstStyle/>
            <a:p>
              <a:r>
                <a:rPr lang="en-US" sz="2300" dirty="0">
                  <a:latin typeface="Tw Cen MT" panose="020B0602020104020603" pitchFamily="34" charset="0"/>
                </a:rPr>
                <a:t>✨ </a:t>
              </a:r>
              <a:r>
                <a:rPr lang="en-US" sz="2300" b="1" dirty="0">
                  <a:latin typeface="Tw Cen MT" panose="020B0602020104020603" pitchFamily="34" charset="0"/>
                </a:rPr>
                <a:t>Elegant Aesthetic</a:t>
              </a:r>
              <a:r>
                <a:rPr lang="en-US" sz="2300" dirty="0">
                  <a:latin typeface="Tw Cen MT" panose="020B0602020104020603" pitchFamily="34" charset="0"/>
                </a:rPr>
                <a:t> – Our designs and visuals are crafted to make you feel like luxury is within reach.</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High-Quality Products</a:t>
              </a:r>
              <a:r>
                <a:rPr lang="en-US" sz="2300" dirty="0">
                  <a:latin typeface="Tw Cen MT" panose="020B0602020104020603" pitchFamily="34" charset="0"/>
                </a:rPr>
                <a:t> – Every formula is developed to be rich, long-lasting, and skin-loving.</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Jewelry Meets Glam</a:t>
              </a:r>
              <a:r>
                <a:rPr lang="en-US" sz="2300" dirty="0">
                  <a:latin typeface="Tw Cen MT" panose="020B0602020104020603" pitchFamily="34" charset="0"/>
                </a:rPr>
                <a:t> – A unique blend of cosmetics </a:t>
              </a:r>
              <a:r>
                <a:rPr lang="en-US" sz="2300" i="1" dirty="0">
                  <a:latin typeface="Tw Cen MT" panose="020B0602020104020603" pitchFamily="34" charset="0"/>
                </a:rPr>
                <a:t>and</a:t>
              </a:r>
              <a:r>
                <a:rPr lang="en-US" sz="2300" dirty="0">
                  <a:latin typeface="Tw Cen MT" panose="020B0602020104020603" pitchFamily="34" charset="0"/>
                </a:rPr>
                <a:t> jewelry under one brand, styled to perfection.</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User-Friendly Website</a:t>
              </a:r>
              <a:r>
                <a:rPr lang="en-US" sz="2300" dirty="0">
                  <a:latin typeface="Tw Cen MT" panose="020B0602020104020603" pitchFamily="34" charset="0"/>
                </a:rPr>
                <a:t> – A smooth, modern online store built to give you a boutique-like experience.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Empowering Philosophy</a:t>
              </a:r>
              <a:r>
                <a:rPr lang="en-US" sz="2300" dirty="0">
                  <a:latin typeface="Tw Cen MT" panose="020B0602020104020603" pitchFamily="34" charset="0"/>
                </a:rPr>
                <a:t> – We celebrate individuality, confidence, and bold self-expression in everything we create.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By You, For You</a:t>
              </a:r>
              <a:r>
                <a:rPr lang="en-US" sz="2300" dirty="0">
                  <a:latin typeface="Tw Cen MT" panose="020B0602020104020603" pitchFamily="34" charset="0"/>
                </a:rPr>
                <a:t> – Inspired by modern beauty lovers like you — we’re always evolving with your style.</a:t>
              </a:r>
            </a:p>
            <a:p>
              <a:endParaRPr lang="en-PK" dirty="0"/>
            </a:p>
          </p:txBody>
        </p:sp>
      </p:grpSp>
      <p:grpSp>
        <p:nvGrpSpPr>
          <p:cNvPr id="43" name="Group 42">
            <a:extLst>
              <a:ext uri="{FF2B5EF4-FFF2-40B4-BE49-F238E27FC236}">
                <a16:creationId xmlns:a16="http://schemas.microsoft.com/office/drawing/2014/main" id="{E1C7574E-4E2D-58B1-4D0F-75E096381CCD}"/>
              </a:ext>
            </a:extLst>
          </p:cNvPr>
          <p:cNvGrpSpPr/>
          <p:nvPr/>
        </p:nvGrpSpPr>
        <p:grpSpPr>
          <a:xfrm>
            <a:off x="-64588" y="6903724"/>
            <a:ext cx="9320522" cy="6903720"/>
            <a:chOff x="-21587" y="-53340"/>
            <a:chExt cx="9320522" cy="6903720"/>
          </a:xfrm>
        </p:grpSpPr>
        <p:sp>
          <p:nvSpPr>
            <p:cNvPr id="44" name="Rectangle 43">
              <a:extLst>
                <a:ext uri="{FF2B5EF4-FFF2-40B4-BE49-F238E27FC236}">
                  <a16:creationId xmlns:a16="http://schemas.microsoft.com/office/drawing/2014/main" id="{AC3C59DB-195B-88CC-1AF2-3642655CE0E3}"/>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5" name="TextBox 44">
              <a:extLst>
                <a:ext uri="{FF2B5EF4-FFF2-40B4-BE49-F238E27FC236}">
                  <a16:creationId xmlns:a16="http://schemas.microsoft.com/office/drawing/2014/main" id="{F20D37DA-18FE-9264-F6A9-DC887AA64E03}"/>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47" name="TextBox 46">
              <a:extLst>
                <a:ext uri="{FF2B5EF4-FFF2-40B4-BE49-F238E27FC236}">
                  <a16:creationId xmlns:a16="http://schemas.microsoft.com/office/drawing/2014/main" id="{4B8E933F-3B9C-6C30-A3DE-C279B19734F4}"/>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IDHAR HOMEPAGE KI PIC AYEGI</a:t>
              </a:r>
            </a:p>
            <a:p>
              <a:endParaRPr lang="en-US" dirty="0"/>
            </a:p>
            <a:p>
              <a:endParaRPr lang="en-PK" dirty="0"/>
            </a:p>
          </p:txBody>
        </p:sp>
        <p:sp>
          <p:nvSpPr>
            <p:cNvPr id="48" name="TextBox 47">
              <a:extLst>
                <a:ext uri="{FF2B5EF4-FFF2-40B4-BE49-F238E27FC236}">
                  <a16:creationId xmlns:a16="http://schemas.microsoft.com/office/drawing/2014/main" id="{B7386661-DB32-46BF-3BA4-E9A52F2A1700}"/>
                </a:ext>
              </a:extLst>
            </p:cNvPr>
            <p:cNvSpPr txBox="1"/>
            <p:nvPr/>
          </p:nvSpPr>
          <p:spPr>
            <a:xfrm>
              <a:off x="1032511" y="2295439"/>
              <a:ext cx="6563721" cy="1154162"/>
            </a:xfrm>
            <a:prstGeom prst="rect">
              <a:avLst/>
            </a:prstGeom>
            <a:noFill/>
          </p:spPr>
          <p:txBody>
            <a:bodyPr wrap="square" rtlCol="0">
              <a:spAutoFit/>
            </a:bodyPr>
            <a:lstStyle/>
            <a:p>
              <a:r>
                <a:rPr lang="en-US" dirty="0"/>
                <a:t>“</a:t>
              </a:r>
              <a:r>
                <a:rPr lang="en-US" sz="2300" dirty="0">
                  <a:latin typeface="Tw Cen MT" panose="020B0602020104020603" pitchFamily="34" charset="0"/>
                </a:rPr>
                <a:t>A visual gateway into the world of Glamistry — showcasing our signature style, latest collections, and a smooth path to explore everything we offer.”</a:t>
              </a:r>
              <a:endParaRPr lang="en-PK" sz="2300" dirty="0">
                <a:latin typeface="Tw Cen MT" panose="020B0602020104020603" pitchFamily="34" charset="0"/>
              </a:endParaRPr>
            </a:p>
          </p:txBody>
        </p:sp>
        <p:sp>
          <p:nvSpPr>
            <p:cNvPr id="49" name="TextBox 48">
              <a:extLst>
                <a:ext uri="{FF2B5EF4-FFF2-40B4-BE49-F238E27FC236}">
                  <a16:creationId xmlns:a16="http://schemas.microsoft.com/office/drawing/2014/main" id="{2E72EBE0-122D-908B-2323-925B91DB3347}"/>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a:t>
              </a:r>
              <a:r>
                <a:rPr lang="en-US" sz="3200" b="1" dirty="0" err="1">
                  <a:solidFill>
                    <a:schemeClr val="tx1">
                      <a:lumMod val="65000"/>
                      <a:lumOff val="35000"/>
                    </a:schemeClr>
                  </a:solidFill>
                  <a:latin typeface="Tw Cen MT" panose="020B0602020104020603" pitchFamily="34" charset="0"/>
                </a:rPr>
                <a:t>HomePage</a:t>
              </a:r>
              <a:r>
                <a:rPr lang="en-US" sz="3200" b="1" dirty="0">
                  <a:solidFill>
                    <a:schemeClr val="tx1">
                      <a:lumMod val="65000"/>
                      <a:lumOff val="35000"/>
                    </a:schemeClr>
                  </a:solidFill>
                  <a:latin typeface="Tw Cen MT" panose="020B0602020104020603" pitchFamily="34" charset="0"/>
                </a:rPr>
                <a:t>:</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34950190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E388E-D7E3-5FDD-A572-CCE1A46B17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F72EED-D0D0-AC31-E623-6C135C6F38B5}"/>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204DC0D8-57F9-7A4C-7922-0B403445544A}"/>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3A35AE76-99CB-277F-B3D8-2A3ABE1CA064}"/>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2256AD9A-4975-C2C0-BE5E-9C9F6A53D9F3}"/>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22" name="Group 21">
            <a:extLst>
              <a:ext uri="{FF2B5EF4-FFF2-40B4-BE49-F238E27FC236}">
                <a16:creationId xmlns:a16="http://schemas.microsoft.com/office/drawing/2014/main" id="{1A31EAE5-6323-8853-BEBB-637B7537FD55}"/>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CEBF328B-E860-EEDB-313E-F200F37CA868}"/>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9C369D35-B5C6-E03F-7E85-512AC3A513DB}"/>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23C8305A-26F9-C510-6557-C87AA750E2B2}"/>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IDHAR HOMEPAGE KI PIC AYEGI</a:t>
              </a:r>
            </a:p>
            <a:p>
              <a:endParaRPr lang="en-US" dirty="0"/>
            </a:p>
            <a:p>
              <a:endParaRPr lang="en-PK" dirty="0"/>
            </a:p>
          </p:txBody>
        </p:sp>
        <p:sp>
          <p:nvSpPr>
            <p:cNvPr id="11" name="TextBox 10">
              <a:extLst>
                <a:ext uri="{FF2B5EF4-FFF2-40B4-BE49-F238E27FC236}">
                  <a16:creationId xmlns:a16="http://schemas.microsoft.com/office/drawing/2014/main" id="{A43455C6-C326-EA86-D35C-163A610B7A3E}"/>
                </a:ext>
              </a:extLst>
            </p:cNvPr>
            <p:cNvSpPr txBox="1"/>
            <p:nvPr/>
          </p:nvSpPr>
          <p:spPr>
            <a:xfrm>
              <a:off x="1032511" y="2295439"/>
              <a:ext cx="6563721" cy="1154162"/>
            </a:xfrm>
            <a:prstGeom prst="rect">
              <a:avLst/>
            </a:prstGeom>
            <a:noFill/>
          </p:spPr>
          <p:txBody>
            <a:bodyPr wrap="square" rtlCol="0">
              <a:spAutoFit/>
            </a:bodyPr>
            <a:lstStyle/>
            <a:p>
              <a:r>
                <a:rPr lang="en-US" dirty="0"/>
                <a:t>“</a:t>
              </a:r>
              <a:r>
                <a:rPr lang="en-US" sz="2300" dirty="0">
                  <a:latin typeface="Tw Cen MT" panose="020B0602020104020603" pitchFamily="34" charset="0"/>
                </a:rPr>
                <a:t>A visual gateway into the world of Glamistry — showcasing our signature style, latest collections, and a smooth path to explore everything we offer.”</a:t>
              </a:r>
              <a:endParaRPr lang="en-PK" sz="2300" dirty="0">
                <a:latin typeface="Tw Cen MT" panose="020B0602020104020603" pitchFamily="34" charset="0"/>
              </a:endParaRPr>
            </a:p>
          </p:txBody>
        </p:sp>
        <p:sp>
          <p:nvSpPr>
            <p:cNvPr id="12" name="TextBox 11">
              <a:extLst>
                <a:ext uri="{FF2B5EF4-FFF2-40B4-BE49-F238E27FC236}">
                  <a16:creationId xmlns:a16="http://schemas.microsoft.com/office/drawing/2014/main" id="{51F47025-EF61-4947-793B-B985202123C8}"/>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a:t>
              </a:r>
              <a:r>
                <a:rPr lang="en-US" sz="3200" b="1" dirty="0" err="1">
                  <a:solidFill>
                    <a:schemeClr val="tx1">
                      <a:lumMod val="65000"/>
                      <a:lumOff val="35000"/>
                    </a:schemeClr>
                  </a:solidFill>
                  <a:latin typeface="Tw Cen MT" panose="020B0602020104020603" pitchFamily="34" charset="0"/>
                </a:rPr>
                <a:t>HomePage</a:t>
              </a:r>
              <a:r>
                <a:rPr lang="en-US" sz="3200" b="1" dirty="0">
                  <a:solidFill>
                    <a:schemeClr val="tx1">
                      <a:lumMod val="65000"/>
                      <a:lumOff val="35000"/>
                    </a:schemeClr>
                  </a:solidFill>
                  <a:latin typeface="Tw Cen MT" panose="020B0602020104020603" pitchFamily="34" charset="0"/>
                </a:rPr>
                <a:t>:</a:t>
              </a:r>
              <a:endParaRPr lang="en-PK" sz="3200" b="1" dirty="0">
                <a:solidFill>
                  <a:schemeClr val="tx1">
                    <a:lumMod val="65000"/>
                    <a:lumOff val="35000"/>
                  </a:schemeClr>
                </a:solidFill>
                <a:latin typeface="Tw Cen MT" panose="020B0602020104020603" pitchFamily="34" charset="0"/>
              </a:endParaRPr>
            </a:p>
          </p:txBody>
        </p:sp>
      </p:grpSp>
      <p:sp>
        <p:nvSpPr>
          <p:cNvPr id="16" name="TextBox 15">
            <a:extLst>
              <a:ext uri="{FF2B5EF4-FFF2-40B4-BE49-F238E27FC236}">
                <a16:creationId xmlns:a16="http://schemas.microsoft.com/office/drawing/2014/main" id="{1432FDC7-600B-064D-A8E8-9F91DEA9F254}"/>
              </a:ext>
            </a:extLst>
          </p:cNvPr>
          <p:cNvSpPr txBox="1"/>
          <p:nvPr/>
        </p:nvSpPr>
        <p:spPr>
          <a:xfrm>
            <a:off x="-9985636" y="1698106"/>
            <a:ext cx="7448550" cy="369332"/>
          </a:xfrm>
          <a:prstGeom prst="rect">
            <a:avLst/>
          </a:prstGeom>
          <a:noFill/>
        </p:spPr>
        <p:txBody>
          <a:bodyPr wrap="square" rtlCol="0">
            <a:spAutoFit/>
          </a:bodyPr>
          <a:lstStyle/>
          <a:p>
            <a:endParaRPr lang="en-PK" dirty="0"/>
          </a:p>
        </p:txBody>
      </p:sp>
      <p:grpSp>
        <p:nvGrpSpPr>
          <p:cNvPr id="37" name="Group 36">
            <a:extLst>
              <a:ext uri="{FF2B5EF4-FFF2-40B4-BE49-F238E27FC236}">
                <a16:creationId xmlns:a16="http://schemas.microsoft.com/office/drawing/2014/main" id="{1C045B89-AFDE-553B-98D4-28E5CA44FED6}"/>
              </a:ext>
            </a:extLst>
          </p:cNvPr>
          <p:cNvGrpSpPr/>
          <p:nvPr/>
        </p:nvGrpSpPr>
        <p:grpSpPr>
          <a:xfrm>
            <a:off x="-9650904" y="-53340"/>
            <a:ext cx="9320522" cy="6903720"/>
            <a:chOff x="-64588" y="-53340"/>
            <a:chExt cx="9320522" cy="6903720"/>
          </a:xfrm>
        </p:grpSpPr>
        <p:sp>
          <p:nvSpPr>
            <p:cNvPr id="38" name="Rectangle 37">
              <a:extLst>
                <a:ext uri="{FF2B5EF4-FFF2-40B4-BE49-F238E27FC236}">
                  <a16:creationId xmlns:a16="http://schemas.microsoft.com/office/drawing/2014/main" id="{4D463C0F-CA0D-D6C6-B073-1A359926D794}"/>
                </a:ext>
              </a:extLst>
            </p:cNvPr>
            <p:cNvSpPr/>
            <p:nvPr/>
          </p:nvSpPr>
          <p:spPr>
            <a:xfrm>
              <a:off x="-64588"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a:p>
          </p:txBody>
        </p:sp>
        <p:sp>
          <p:nvSpPr>
            <p:cNvPr id="39" name="TextBox 38">
              <a:extLst>
                <a:ext uri="{FF2B5EF4-FFF2-40B4-BE49-F238E27FC236}">
                  <a16:creationId xmlns:a16="http://schemas.microsoft.com/office/drawing/2014/main" id="{EC744879-B89E-8B96-E41C-D9A2BA01BFA7}"/>
                </a:ext>
              </a:extLst>
            </p:cNvPr>
            <p:cNvSpPr txBox="1"/>
            <p:nvPr/>
          </p:nvSpPr>
          <p:spPr>
            <a:xfrm>
              <a:off x="2112558" y="821902"/>
              <a:ext cx="4966230" cy="584775"/>
            </a:xfrm>
            <a:prstGeom prst="rect">
              <a:avLst/>
            </a:prstGeom>
            <a:noFill/>
          </p:spPr>
          <p:txBody>
            <a:bodyPr wrap="square" rtlCol="0">
              <a:spAutoFit/>
            </a:bodyPr>
            <a:lstStyle/>
            <a:p>
              <a:r>
                <a:rPr lang="en-US" sz="3200" b="1" i="1" dirty="0">
                  <a:latin typeface="Tw Cen MT" panose="020B0602020104020603" pitchFamily="34" charset="0"/>
                </a:rPr>
                <a:t>WHY CHOOSE GLAMISTRY?</a:t>
              </a:r>
              <a:endParaRPr lang="en-PK" b="1" i="1" dirty="0">
                <a:latin typeface="Tw Cen MT" panose="020B0602020104020603" pitchFamily="34" charset="0"/>
              </a:endParaRPr>
            </a:p>
          </p:txBody>
        </p:sp>
        <p:sp>
          <p:nvSpPr>
            <p:cNvPr id="40" name="TextBox 39">
              <a:extLst>
                <a:ext uri="{FF2B5EF4-FFF2-40B4-BE49-F238E27FC236}">
                  <a16:creationId xmlns:a16="http://schemas.microsoft.com/office/drawing/2014/main" id="{95818EEB-9C1F-087C-3996-89C26A92E939}"/>
                </a:ext>
              </a:extLst>
            </p:cNvPr>
            <p:cNvSpPr txBox="1"/>
            <p:nvPr/>
          </p:nvSpPr>
          <p:spPr>
            <a:xfrm>
              <a:off x="914400" y="1727675"/>
              <a:ext cx="7448550" cy="4616648"/>
            </a:xfrm>
            <a:prstGeom prst="rect">
              <a:avLst/>
            </a:prstGeom>
            <a:noFill/>
          </p:spPr>
          <p:txBody>
            <a:bodyPr wrap="square" rtlCol="0">
              <a:spAutoFit/>
            </a:bodyPr>
            <a:lstStyle/>
            <a:p>
              <a:r>
                <a:rPr lang="en-US" sz="2300" dirty="0">
                  <a:latin typeface="Tw Cen MT" panose="020B0602020104020603" pitchFamily="34" charset="0"/>
                </a:rPr>
                <a:t>✨ </a:t>
              </a:r>
              <a:r>
                <a:rPr lang="en-US" sz="2300" b="1" dirty="0">
                  <a:latin typeface="Tw Cen MT" panose="020B0602020104020603" pitchFamily="34" charset="0"/>
                </a:rPr>
                <a:t>Elegant Aesthetic</a:t>
              </a:r>
              <a:r>
                <a:rPr lang="en-US" sz="2300" dirty="0">
                  <a:latin typeface="Tw Cen MT" panose="020B0602020104020603" pitchFamily="34" charset="0"/>
                </a:rPr>
                <a:t> – Our designs and visuals are crafted to make you feel like luxury is within reach.</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High-Quality Products</a:t>
              </a:r>
              <a:r>
                <a:rPr lang="en-US" sz="2300" dirty="0">
                  <a:latin typeface="Tw Cen MT" panose="020B0602020104020603" pitchFamily="34" charset="0"/>
                </a:rPr>
                <a:t> – Every formula is developed to be rich, long-lasting, and skin-loving.</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Jewelry Meets Glam</a:t>
              </a:r>
              <a:r>
                <a:rPr lang="en-US" sz="2300" dirty="0">
                  <a:latin typeface="Tw Cen MT" panose="020B0602020104020603" pitchFamily="34" charset="0"/>
                </a:rPr>
                <a:t> – A unique blend of cosmetics </a:t>
              </a:r>
              <a:r>
                <a:rPr lang="en-US" sz="2300" i="1" dirty="0">
                  <a:latin typeface="Tw Cen MT" panose="020B0602020104020603" pitchFamily="34" charset="0"/>
                </a:rPr>
                <a:t>and</a:t>
              </a:r>
              <a:r>
                <a:rPr lang="en-US" sz="2300" dirty="0">
                  <a:latin typeface="Tw Cen MT" panose="020B0602020104020603" pitchFamily="34" charset="0"/>
                </a:rPr>
                <a:t> jewelry under one brand, styled to perfection.</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User-Friendly Website</a:t>
              </a:r>
              <a:r>
                <a:rPr lang="en-US" sz="2300" dirty="0">
                  <a:latin typeface="Tw Cen MT" panose="020B0602020104020603" pitchFamily="34" charset="0"/>
                </a:rPr>
                <a:t> – A smooth, modern online store built to give you a boutique-like experience.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Empowering Philosophy</a:t>
              </a:r>
              <a:r>
                <a:rPr lang="en-US" sz="2300" dirty="0">
                  <a:latin typeface="Tw Cen MT" panose="020B0602020104020603" pitchFamily="34" charset="0"/>
                </a:rPr>
                <a:t> – We celebrate individuality, confidence, and bold self-expression in everything we create.</a:t>
              </a:r>
              <a:br>
                <a:rPr lang="en-US" sz="2300" dirty="0">
                  <a:latin typeface="Tw Cen MT" panose="020B0602020104020603" pitchFamily="34" charset="0"/>
                </a:rPr>
              </a:br>
              <a:r>
                <a:rPr lang="en-US" sz="2300" dirty="0">
                  <a:latin typeface="Tw Cen MT" panose="020B0602020104020603" pitchFamily="34" charset="0"/>
                </a:rPr>
                <a:t>🤍 </a:t>
              </a:r>
              <a:r>
                <a:rPr lang="en-US" sz="2300" b="1" dirty="0">
                  <a:latin typeface="Tw Cen MT" panose="020B0602020104020603" pitchFamily="34" charset="0"/>
                </a:rPr>
                <a:t>By You, For You</a:t>
              </a:r>
              <a:r>
                <a:rPr lang="en-US" sz="2300" dirty="0">
                  <a:latin typeface="Tw Cen MT" panose="020B0602020104020603" pitchFamily="34" charset="0"/>
                </a:rPr>
                <a:t> – Inspired by modern beauty lovers like you — we’re always evolving with your style.</a:t>
              </a:r>
            </a:p>
            <a:p>
              <a:endParaRPr lang="en-PK" dirty="0"/>
            </a:p>
          </p:txBody>
        </p:sp>
      </p:grpSp>
      <p:grpSp>
        <p:nvGrpSpPr>
          <p:cNvPr id="41" name="Group 40">
            <a:extLst>
              <a:ext uri="{FF2B5EF4-FFF2-40B4-BE49-F238E27FC236}">
                <a16:creationId xmlns:a16="http://schemas.microsoft.com/office/drawing/2014/main" id="{CA0685BC-7112-577C-0BE7-32F22EF3236A}"/>
              </a:ext>
            </a:extLst>
          </p:cNvPr>
          <p:cNvGrpSpPr/>
          <p:nvPr/>
        </p:nvGrpSpPr>
        <p:grpSpPr>
          <a:xfrm>
            <a:off x="9777722" y="-45720"/>
            <a:ext cx="9320522" cy="6903720"/>
            <a:chOff x="-21587" y="-53340"/>
            <a:chExt cx="9320522" cy="6903720"/>
          </a:xfrm>
        </p:grpSpPr>
        <p:sp>
          <p:nvSpPr>
            <p:cNvPr id="42" name="Rectangle 41">
              <a:extLst>
                <a:ext uri="{FF2B5EF4-FFF2-40B4-BE49-F238E27FC236}">
                  <a16:creationId xmlns:a16="http://schemas.microsoft.com/office/drawing/2014/main" id="{5EB14F24-2E85-8F8C-45A8-07612BB42791}"/>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3" name="TextBox 42">
              <a:extLst>
                <a:ext uri="{FF2B5EF4-FFF2-40B4-BE49-F238E27FC236}">
                  <a16:creationId xmlns:a16="http://schemas.microsoft.com/office/drawing/2014/main" id="{FA6FF540-C4EA-E646-E642-F527F3680EA4}"/>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44" name="TextBox 43">
              <a:extLst>
                <a:ext uri="{FF2B5EF4-FFF2-40B4-BE49-F238E27FC236}">
                  <a16:creationId xmlns:a16="http://schemas.microsoft.com/office/drawing/2014/main" id="{903D23F3-F4A1-4F41-D8C5-1FB6CDB8B364}"/>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login- </a:t>
              </a:r>
              <a:r>
                <a:rPr lang="en-US" sz="5400" dirty="0" err="1"/>
                <a:t>idhr</a:t>
              </a:r>
              <a:r>
                <a:rPr lang="en-US" sz="5400" dirty="0"/>
                <a:t> signup</a:t>
              </a:r>
            </a:p>
            <a:p>
              <a:r>
                <a:rPr lang="en-US" sz="5400" dirty="0"/>
                <a:t> KI PIC </a:t>
              </a:r>
              <a:r>
                <a:rPr lang="en-US" sz="5400" dirty="0" err="1"/>
                <a:t>Aygi</a:t>
              </a:r>
              <a:r>
                <a:rPr lang="en-US" sz="5400" dirty="0"/>
                <a:t>-ki pic </a:t>
              </a:r>
              <a:r>
                <a:rPr lang="en-US" sz="5400" dirty="0" err="1"/>
                <a:t>aygi</a:t>
              </a:r>
              <a:endParaRPr lang="en-US" sz="5400" dirty="0"/>
            </a:p>
            <a:p>
              <a:endParaRPr lang="en-US" dirty="0"/>
            </a:p>
            <a:p>
              <a:endParaRPr lang="en-PK" dirty="0"/>
            </a:p>
          </p:txBody>
        </p:sp>
        <p:sp>
          <p:nvSpPr>
            <p:cNvPr id="45" name="TextBox 44">
              <a:extLst>
                <a:ext uri="{FF2B5EF4-FFF2-40B4-BE49-F238E27FC236}">
                  <a16:creationId xmlns:a16="http://schemas.microsoft.com/office/drawing/2014/main" id="{0E813236-AA81-3086-B24A-B4F2087FFF79}"/>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simple and secure gateway for users to access their Glamistry accounts — whether they’re returning customers or new beauties signing up.</a:t>
              </a:r>
            </a:p>
          </p:txBody>
        </p:sp>
        <p:sp>
          <p:nvSpPr>
            <p:cNvPr id="47" name="TextBox 46">
              <a:extLst>
                <a:ext uri="{FF2B5EF4-FFF2-40B4-BE49-F238E27FC236}">
                  <a16:creationId xmlns:a16="http://schemas.microsoft.com/office/drawing/2014/main" id="{CD54BEC9-EF23-6810-56AB-E8C8185B117F}"/>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Login/Signup Form:</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15141926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3382A-2076-89AB-53BB-9EBA61C2FA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FF3343-D637-A81D-F742-F0DD2B1E09C0}"/>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66FD72C0-4785-634C-0D3E-A87D893FC041}"/>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0036679F-A5E3-2FEE-A4A7-4E1C853F3CD1}"/>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9FB09528-9183-8060-6855-8700C9CCCE4F}"/>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6" name="Group 5">
            <a:extLst>
              <a:ext uri="{FF2B5EF4-FFF2-40B4-BE49-F238E27FC236}">
                <a16:creationId xmlns:a16="http://schemas.microsoft.com/office/drawing/2014/main" id="{E08FCBAC-FE4E-F68A-B05D-8FD71A665387}"/>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66A67409-74BC-0900-B082-565ABE8EB0F8}"/>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994440E3-E1E9-578A-4B62-245C0E45C5B1}"/>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C0563128-0E49-B278-D1D4-8E1A06D83034}"/>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login- </a:t>
              </a:r>
              <a:r>
                <a:rPr lang="en-US" sz="5400" dirty="0" err="1"/>
                <a:t>idhr</a:t>
              </a:r>
              <a:r>
                <a:rPr lang="en-US" sz="5400" dirty="0"/>
                <a:t> signup</a:t>
              </a:r>
            </a:p>
            <a:p>
              <a:r>
                <a:rPr lang="en-US" sz="5400" dirty="0"/>
                <a:t> KI PIC </a:t>
              </a:r>
              <a:r>
                <a:rPr lang="en-US" sz="5400" dirty="0" err="1"/>
                <a:t>Aygi</a:t>
              </a:r>
              <a:r>
                <a:rPr lang="en-US" sz="5400" dirty="0"/>
                <a:t>-ki pic </a:t>
              </a:r>
              <a:r>
                <a:rPr lang="en-US" sz="5400" dirty="0" err="1"/>
                <a:t>aygi</a:t>
              </a:r>
              <a:endParaRPr lang="en-US" sz="5400" dirty="0"/>
            </a:p>
            <a:p>
              <a:endParaRPr lang="en-US" dirty="0"/>
            </a:p>
            <a:p>
              <a:endParaRPr lang="en-PK" dirty="0"/>
            </a:p>
          </p:txBody>
        </p:sp>
        <p:sp>
          <p:nvSpPr>
            <p:cNvPr id="11" name="TextBox 10">
              <a:extLst>
                <a:ext uri="{FF2B5EF4-FFF2-40B4-BE49-F238E27FC236}">
                  <a16:creationId xmlns:a16="http://schemas.microsoft.com/office/drawing/2014/main" id="{9D37EFBB-08ED-9830-5F38-1EBD92558486}"/>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simple and secure gateway for users to access their Glamistry accounts — whether they’re returning customers or new beauties signing up.</a:t>
              </a:r>
            </a:p>
          </p:txBody>
        </p:sp>
        <p:sp>
          <p:nvSpPr>
            <p:cNvPr id="12" name="TextBox 11">
              <a:extLst>
                <a:ext uri="{FF2B5EF4-FFF2-40B4-BE49-F238E27FC236}">
                  <a16:creationId xmlns:a16="http://schemas.microsoft.com/office/drawing/2014/main" id="{60B40DFF-5EF1-9660-45FF-F4418A8EC3A9}"/>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Login/Signup Form:</a:t>
              </a:r>
              <a:endParaRPr lang="en-PK" sz="3200" b="1" dirty="0">
                <a:solidFill>
                  <a:schemeClr val="tx1">
                    <a:lumMod val="65000"/>
                    <a:lumOff val="35000"/>
                  </a:schemeClr>
                </a:solidFill>
                <a:latin typeface="Tw Cen MT" panose="020B0602020104020603" pitchFamily="34" charset="0"/>
              </a:endParaRPr>
            </a:p>
          </p:txBody>
        </p:sp>
      </p:grpSp>
      <mc:AlternateContent xmlns:mc="http://schemas.openxmlformats.org/markup-compatibility/2006">
        <mc:Choice xmlns:p14="http://schemas.microsoft.com/office/powerpoint/2010/main" xmlns:aink="http://schemas.microsoft.com/office/drawing/2016/ink" Requires="p14 aink">
          <p:contentPart p14:bwMode="auto" r:id="rId4">
            <p14:nvContentPartPr>
              <p14:cNvPr id="9" name="Ink 8">
                <a:extLst>
                  <a:ext uri="{FF2B5EF4-FFF2-40B4-BE49-F238E27FC236}">
                    <a16:creationId xmlns:a16="http://schemas.microsoft.com/office/drawing/2014/main" id="{7E10B95B-A10B-BE52-D350-008062DEB07B}"/>
                  </a:ext>
                </a:extLst>
              </p14:cNvPr>
              <p14:cNvContentPartPr/>
              <p14:nvPr/>
            </p14:nvContentPartPr>
            <p14:xfrm>
              <a:off x="4107286" y="3983474"/>
              <a:ext cx="203400" cy="2235960"/>
            </p14:xfrm>
          </p:contentPart>
        </mc:Choice>
        <mc:Fallback>
          <p:pic>
            <p:nvPicPr>
              <p:cNvPr id="9" name="Ink 8">
                <a:extLst>
                  <a:ext uri="{FF2B5EF4-FFF2-40B4-BE49-F238E27FC236}">
                    <a16:creationId xmlns:a16="http://schemas.microsoft.com/office/drawing/2014/main" id="{7E10B95B-A10B-BE52-D350-008062DEB07B}"/>
                  </a:ext>
                </a:extLst>
              </p:cNvPr>
              <p:cNvPicPr/>
              <p:nvPr/>
            </p:nvPicPr>
            <p:blipFill>
              <a:blip r:embed="rId5"/>
              <a:stretch>
                <a:fillRect/>
              </a:stretch>
            </p:blipFill>
            <p:spPr>
              <a:xfrm>
                <a:off x="4098286" y="3974834"/>
                <a:ext cx="221040" cy="2253600"/>
              </a:xfrm>
              <a:prstGeom prst="rect">
                <a:avLst/>
              </a:prstGeom>
            </p:spPr>
          </p:pic>
        </mc:Fallback>
      </mc:AlternateContent>
      <p:grpSp>
        <p:nvGrpSpPr>
          <p:cNvPr id="10" name="Group 9">
            <a:extLst>
              <a:ext uri="{FF2B5EF4-FFF2-40B4-BE49-F238E27FC236}">
                <a16:creationId xmlns:a16="http://schemas.microsoft.com/office/drawing/2014/main" id="{662298B9-5AD1-6AC7-34C7-59FB4D815CCF}"/>
              </a:ext>
            </a:extLst>
          </p:cNvPr>
          <p:cNvGrpSpPr/>
          <p:nvPr/>
        </p:nvGrpSpPr>
        <p:grpSpPr>
          <a:xfrm>
            <a:off x="-88261" y="7361252"/>
            <a:ext cx="9320522" cy="6903720"/>
            <a:chOff x="-21587" y="-53340"/>
            <a:chExt cx="9320522" cy="6903720"/>
          </a:xfrm>
        </p:grpSpPr>
        <p:sp>
          <p:nvSpPr>
            <p:cNvPr id="13" name="Rectangle 12">
              <a:extLst>
                <a:ext uri="{FF2B5EF4-FFF2-40B4-BE49-F238E27FC236}">
                  <a16:creationId xmlns:a16="http://schemas.microsoft.com/office/drawing/2014/main" id="{9039434E-CCFE-C1A8-079E-076D2C459504}"/>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6" name="TextBox 15">
              <a:extLst>
                <a:ext uri="{FF2B5EF4-FFF2-40B4-BE49-F238E27FC236}">
                  <a16:creationId xmlns:a16="http://schemas.microsoft.com/office/drawing/2014/main" id="{5F4D5D1F-9E71-8BEE-2FFB-B7D1E1264913}"/>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1" name="TextBox 20">
              <a:extLst>
                <a:ext uri="{FF2B5EF4-FFF2-40B4-BE49-F238E27FC236}">
                  <a16:creationId xmlns:a16="http://schemas.microsoft.com/office/drawing/2014/main" id="{D400F634-BD28-5816-A3BE-707135364281}"/>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IDHAR HOMEPAGE KI PIC AYEGI</a:t>
              </a:r>
            </a:p>
            <a:p>
              <a:endParaRPr lang="en-US" dirty="0"/>
            </a:p>
            <a:p>
              <a:endParaRPr lang="en-PK" dirty="0"/>
            </a:p>
          </p:txBody>
        </p:sp>
        <p:sp>
          <p:nvSpPr>
            <p:cNvPr id="22" name="TextBox 21">
              <a:extLst>
                <a:ext uri="{FF2B5EF4-FFF2-40B4-BE49-F238E27FC236}">
                  <a16:creationId xmlns:a16="http://schemas.microsoft.com/office/drawing/2014/main" id="{3CB6E51A-B670-C52B-5235-9D375D6C6796}"/>
                </a:ext>
              </a:extLst>
            </p:cNvPr>
            <p:cNvSpPr txBox="1"/>
            <p:nvPr/>
          </p:nvSpPr>
          <p:spPr>
            <a:xfrm>
              <a:off x="1032511" y="2295439"/>
              <a:ext cx="6563721" cy="1154162"/>
            </a:xfrm>
            <a:prstGeom prst="rect">
              <a:avLst/>
            </a:prstGeom>
            <a:noFill/>
          </p:spPr>
          <p:txBody>
            <a:bodyPr wrap="square" rtlCol="0">
              <a:spAutoFit/>
            </a:bodyPr>
            <a:lstStyle/>
            <a:p>
              <a:r>
                <a:rPr lang="en-US" dirty="0"/>
                <a:t>“</a:t>
              </a:r>
              <a:r>
                <a:rPr lang="en-US" sz="2300" dirty="0">
                  <a:latin typeface="Tw Cen MT" panose="020B0602020104020603" pitchFamily="34" charset="0"/>
                </a:rPr>
                <a:t>A visual gateway into the world of Glamistry — showcasing our signature style, latest collections, and a smooth path to explore everything we offer.”</a:t>
              </a:r>
              <a:endParaRPr lang="en-PK" sz="2300" dirty="0">
                <a:latin typeface="Tw Cen MT" panose="020B0602020104020603" pitchFamily="34" charset="0"/>
              </a:endParaRPr>
            </a:p>
          </p:txBody>
        </p:sp>
        <p:sp>
          <p:nvSpPr>
            <p:cNvPr id="23" name="TextBox 22">
              <a:extLst>
                <a:ext uri="{FF2B5EF4-FFF2-40B4-BE49-F238E27FC236}">
                  <a16:creationId xmlns:a16="http://schemas.microsoft.com/office/drawing/2014/main" id="{56D96A5D-5F72-2305-C5A4-1F5BFAE6B477}"/>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a:t>
              </a:r>
              <a:r>
                <a:rPr lang="en-US" sz="3200" b="1" dirty="0" err="1">
                  <a:solidFill>
                    <a:schemeClr val="tx1">
                      <a:lumMod val="65000"/>
                      <a:lumOff val="35000"/>
                    </a:schemeClr>
                  </a:solidFill>
                  <a:latin typeface="Tw Cen MT" panose="020B0602020104020603" pitchFamily="34" charset="0"/>
                </a:rPr>
                <a:t>HomePage</a:t>
              </a:r>
              <a:r>
                <a:rPr lang="en-US" sz="3200" b="1" dirty="0">
                  <a:solidFill>
                    <a:schemeClr val="tx1">
                      <a:lumMod val="65000"/>
                      <a:lumOff val="35000"/>
                    </a:schemeClr>
                  </a:solidFill>
                  <a:latin typeface="Tw Cen MT" panose="020B0602020104020603" pitchFamily="34" charset="0"/>
                </a:rPr>
                <a:t>:</a:t>
              </a:r>
              <a:endParaRPr lang="en-PK" sz="3200" b="1" dirty="0">
                <a:solidFill>
                  <a:schemeClr val="tx1">
                    <a:lumMod val="65000"/>
                    <a:lumOff val="35000"/>
                  </a:schemeClr>
                </a:solidFill>
                <a:latin typeface="Tw Cen MT" panose="020B0602020104020603" pitchFamily="34" charset="0"/>
              </a:endParaRPr>
            </a:p>
          </p:txBody>
        </p:sp>
      </p:grpSp>
      <p:grpSp>
        <p:nvGrpSpPr>
          <p:cNvPr id="24" name="Group 23">
            <a:extLst>
              <a:ext uri="{FF2B5EF4-FFF2-40B4-BE49-F238E27FC236}">
                <a16:creationId xmlns:a16="http://schemas.microsoft.com/office/drawing/2014/main" id="{1B4A7261-3E8A-2BE9-B7C5-3CB201D9D996}"/>
              </a:ext>
            </a:extLst>
          </p:cNvPr>
          <p:cNvGrpSpPr/>
          <p:nvPr/>
        </p:nvGrpSpPr>
        <p:grpSpPr>
          <a:xfrm>
            <a:off x="-21587" y="-7255353"/>
            <a:ext cx="9320522" cy="6903720"/>
            <a:chOff x="-21587" y="-53340"/>
            <a:chExt cx="9320522" cy="6903720"/>
          </a:xfrm>
        </p:grpSpPr>
        <p:sp>
          <p:nvSpPr>
            <p:cNvPr id="25" name="Rectangle 24">
              <a:extLst>
                <a:ext uri="{FF2B5EF4-FFF2-40B4-BE49-F238E27FC236}">
                  <a16:creationId xmlns:a16="http://schemas.microsoft.com/office/drawing/2014/main" id="{FE140FB0-2C55-DF5B-A1BD-EBD7328D98AA}"/>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6" name="TextBox 25">
              <a:extLst>
                <a:ext uri="{FF2B5EF4-FFF2-40B4-BE49-F238E27FC236}">
                  <a16:creationId xmlns:a16="http://schemas.microsoft.com/office/drawing/2014/main" id="{C62CF38F-2943-7C48-8792-6F339FAD434E}"/>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7" name="TextBox 26">
              <a:extLst>
                <a:ext uri="{FF2B5EF4-FFF2-40B4-BE49-F238E27FC236}">
                  <a16:creationId xmlns:a16="http://schemas.microsoft.com/office/drawing/2014/main" id="{AAC00730-3995-AC9A-1F6B-F9D8590FC471}"/>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shippinForm</a:t>
              </a:r>
              <a:r>
                <a:rPr lang="en-US" sz="5400" dirty="0"/>
                <a:t> KI PIC AYEGI</a:t>
              </a:r>
            </a:p>
            <a:p>
              <a:endParaRPr lang="en-US" dirty="0"/>
            </a:p>
            <a:p>
              <a:endParaRPr lang="en-PK" dirty="0"/>
            </a:p>
          </p:txBody>
        </p:sp>
        <p:sp>
          <p:nvSpPr>
            <p:cNvPr id="28" name="TextBox 27">
              <a:extLst>
                <a:ext uri="{FF2B5EF4-FFF2-40B4-BE49-F238E27FC236}">
                  <a16:creationId xmlns:a16="http://schemas.microsoft.com/office/drawing/2014/main" id="{24917E9E-7B92-9EB6-CAB7-91E799A25678}"/>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beautifully styled from that makes ordering easy, quick, and seamless - all while matching the chic vibe of our brand”.</a:t>
              </a:r>
              <a:endParaRPr lang="en-PK" sz="2300" dirty="0">
                <a:latin typeface="Tw Cen MT" panose="020B0602020104020603" pitchFamily="34" charset="0"/>
              </a:endParaRPr>
            </a:p>
          </p:txBody>
        </p:sp>
        <p:sp>
          <p:nvSpPr>
            <p:cNvPr id="30" name="TextBox 29">
              <a:extLst>
                <a:ext uri="{FF2B5EF4-FFF2-40B4-BE49-F238E27FC236}">
                  <a16:creationId xmlns:a16="http://schemas.microsoft.com/office/drawing/2014/main" id="{4ED687CE-5138-48E5-86D8-AABF07CAD677}"/>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Shipping Form:</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23551832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B46E15-3399-0047-1FA8-10774F465D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2CC86D-1788-BB46-2DC0-118822C244C3}"/>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F2A3D810-AA50-7561-69E9-6D4DB524F20A}"/>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792C4C3D-13A1-B64C-7D3A-E6D8E8D24CF8}"/>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3F1BFE20-8D1A-91AB-A409-6BC79C9E2D34}"/>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6" name="Group 5">
            <a:extLst>
              <a:ext uri="{FF2B5EF4-FFF2-40B4-BE49-F238E27FC236}">
                <a16:creationId xmlns:a16="http://schemas.microsoft.com/office/drawing/2014/main" id="{7DD27A92-E8CE-3571-3E8E-2E1D42A826A1}"/>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BA39BD8B-A16C-D961-4BAB-A161C9E7331C}"/>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B06A4ADD-822C-C35E-8487-2ED10C386504}"/>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7321856E-F5A4-0FF0-09CE-4A289B19E96C}"/>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shippinForm</a:t>
              </a:r>
              <a:r>
                <a:rPr lang="en-US" sz="5400" dirty="0"/>
                <a:t> KI PIC AYEGI</a:t>
              </a:r>
            </a:p>
            <a:p>
              <a:endParaRPr lang="en-US" dirty="0"/>
            </a:p>
            <a:p>
              <a:endParaRPr lang="en-PK" dirty="0"/>
            </a:p>
          </p:txBody>
        </p:sp>
        <p:sp>
          <p:nvSpPr>
            <p:cNvPr id="11" name="TextBox 10">
              <a:extLst>
                <a:ext uri="{FF2B5EF4-FFF2-40B4-BE49-F238E27FC236}">
                  <a16:creationId xmlns:a16="http://schemas.microsoft.com/office/drawing/2014/main" id="{7329B3D4-97E9-2F25-E014-A09221A1F115}"/>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beautifully styled from that makes ordering easy, quick, and seamless - all while matching the chic vibe of our brand”.</a:t>
              </a:r>
              <a:endParaRPr lang="en-PK" sz="2300" dirty="0">
                <a:latin typeface="Tw Cen MT" panose="020B0602020104020603" pitchFamily="34" charset="0"/>
              </a:endParaRPr>
            </a:p>
          </p:txBody>
        </p:sp>
        <p:sp>
          <p:nvSpPr>
            <p:cNvPr id="12" name="TextBox 11">
              <a:extLst>
                <a:ext uri="{FF2B5EF4-FFF2-40B4-BE49-F238E27FC236}">
                  <a16:creationId xmlns:a16="http://schemas.microsoft.com/office/drawing/2014/main" id="{A675DFB9-076F-96D8-DFDB-EDCBCF4780EA}"/>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Shipping Form:</a:t>
              </a:r>
              <a:endParaRPr lang="en-PK" sz="3200" b="1" dirty="0">
                <a:solidFill>
                  <a:schemeClr val="tx1">
                    <a:lumMod val="65000"/>
                    <a:lumOff val="35000"/>
                  </a:schemeClr>
                </a:solidFill>
                <a:latin typeface="Tw Cen MT" panose="020B0602020104020603" pitchFamily="34" charset="0"/>
              </a:endParaRPr>
            </a:p>
          </p:txBody>
        </p:sp>
      </p:grpSp>
      <p:grpSp>
        <p:nvGrpSpPr>
          <p:cNvPr id="14" name="Group 13">
            <a:extLst>
              <a:ext uri="{FF2B5EF4-FFF2-40B4-BE49-F238E27FC236}">
                <a16:creationId xmlns:a16="http://schemas.microsoft.com/office/drawing/2014/main" id="{CB217234-4195-FD0C-5C47-9714DB0CBF78}"/>
              </a:ext>
            </a:extLst>
          </p:cNvPr>
          <p:cNvGrpSpPr/>
          <p:nvPr/>
        </p:nvGrpSpPr>
        <p:grpSpPr>
          <a:xfrm>
            <a:off x="21414" y="-6957060"/>
            <a:ext cx="9320522" cy="6903720"/>
            <a:chOff x="-21587" y="-53340"/>
            <a:chExt cx="9320522" cy="6903720"/>
          </a:xfrm>
        </p:grpSpPr>
        <p:sp>
          <p:nvSpPr>
            <p:cNvPr id="15" name="Rectangle 14">
              <a:extLst>
                <a:ext uri="{FF2B5EF4-FFF2-40B4-BE49-F238E27FC236}">
                  <a16:creationId xmlns:a16="http://schemas.microsoft.com/office/drawing/2014/main" id="{23742376-7DB4-4F26-90FC-8FF44BEDD5A0}"/>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7" name="TextBox 16">
              <a:extLst>
                <a:ext uri="{FF2B5EF4-FFF2-40B4-BE49-F238E27FC236}">
                  <a16:creationId xmlns:a16="http://schemas.microsoft.com/office/drawing/2014/main" id="{9A737C82-AE00-141A-305C-210FCFB24E77}"/>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18" name="TextBox 17">
              <a:extLst>
                <a:ext uri="{FF2B5EF4-FFF2-40B4-BE49-F238E27FC236}">
                  <a16:creationId xmlns:a16="http://schemas.microsoft.com/office/drawing/2014/main" id="{427C9E1A-4DCC-AC28-D6B9-13EAC0BD18B1}"/>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contactpage</a:t>
              </a:r>
              <a:r>
                <a:rPr lang="en-US" sz="5400" dirty="0"/>
                <a:t> KI PIC AYEGI</a:t>
              </a:r>
            </a:p>
            <a:p>
              <a:endParaRPr lang="en-US" dirty="0"/>
            </a:p>
            <a:p>
              <a:endParaRPr lang="en-PK" dirty="0"/>
            </a:p>
          </p:txBody>
        </p:sp>
        <p:sp>
          <p:nvSpPr>
            <p:cNvPr id="19" name="TextBox 18">
              <a:extLst>
                <a:ext uri="{FF2B5EF4-FFF2-40B4-BE49-F238E27FC236}">
                  <a16:creationId xmlns:a16="http://schemas.microsoft.com/office/drawing/2014/main" id="{8B3766CE-2502-CC08-D76D-99EB47D49C53}"/>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“Have questions</a:t>
              </a:r>
              <a:r>
                <a:rPr lang="en-US" sz="2300" dirty="0">
                  <a:latin typeface="Aptos Narrow" panose="020B0004020202020204" pitchFamily="34" charset="0"/>
                </a:rPr>
                <a:t>?</a:t>
              </a:r>
              <a:r>
                <a:rPr lang="en-US" sz="2300" dirty="0">
                  <a:latin typeface="Tw Cen MT" panose="020B0602020104020603" pitchFamily="34" charset="0"/>
                </a:rPr>
                <a:t> Our Contact page and FAQ section are designed to assist you with clarity, care, and confidence — just like our products.”</a:t>
              </a:r>
              <a:endParaRPr lang="en-PK" sz="2300" dirty="0">
                <a:latin typeface="Tw Cen MT" panose="020B0602020104020603" pitchFamily="34" charset="0"/>
              </a:endParaRPr>
            </a:p>
          </p:txBody>
        </p:sp>
        <p:sp>
          <p:nvSpPr>
            <p:cNvPr id="20" name="TextBox 19">
              <a:extLst>
                <a:ext uri="{FF2B5EF4-FFF2-40B4-BE49-F238E27FC236}">
                  <a16:creationId xmlns:a16="http://schemas.microsoft.com/office/drawing/2014/main" id="{B12C8240-8F5F-0642-5079-B91BA17D1294}"/>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Contact Us &amp; FAQ’s:</a:t>
              </a:r>
              <a:endParaRPr lang="en-PK" sz="3200" b="1" dirty="0">
                <a:solidFill>
                  <a:schemeClr val="tx1">
                    <a:lumMod val="65000"/>
                    <a:lumOff val="35000"/>
                  </a:schemeClr>
                </a:solidFill>
                <a:latin typeface="Tw Cen MT" panose="020B0602020104020603" pitchFamily="34" charset="0"/>
              </a:endParaRPr>
            </a:p>
          </p:txBody>
        </p:sp>
      </p:grpSp>
      <p:grpSp>
        <p:nvGrpSpPr>
          <p:cNvPr id="21" name="Group 20">
            <a:extLst>
              <a:ext uri="{FF2B5EF4-FFF2-40B4-BE49-F238E27FC236}">
                <a16:creationId xmlns:a16="http://schemas.microsoft.com/office/drawing/2014/main" id="{3D03606B-8657-84C4-CB31-EAF3F0BE8936}"/>
              </a:ext>
            </a:extLst>
          </p:cNvPr>
          <p:cNvGrpSpPr/>
          <p:nvPr/>
        </p:nvGrpSpPr>
        <p:grpSpPr>
          <a:xfrm>
            <a:off x="9375634" y="-45720"/>
            <a:ext cx="9320522" cy="6903720"/>
            <a:chOff x="-21587" y="-53340"/>
            <a:chExt cx="9320522" cy="6903720"/>
          </a:xfrm>
        </p:grpSpPr>
        <p:sp>
          <p:nvSpPr>
            <p:cNvPr id="22" name="Rectangle 21">
              <a:extLst>
                <a:ext uri="{FF2B5EF4-FFF2-40B4-BE49-F238E27FC236}">
                  <a16:creationId xmlns:a16="http://schemas.microsoft.com/office/drawing/2014/main" id="{E06A99BF-03BB-DE76-7822-909334DDD45D}"/>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3" name="TextBox 22">
              <a:extLst>
                <a:ext uri="{FF2B5EF4-FFF2-40B4-BE49-F238E27FC236}">
                  <a16:creationId xmlns:a16="http://schemas.microsoft.com/office/drawing/2014/main" id="{52258D6C-362B-91E1-BEDD-998307A7F72D}"/>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4" name="TextBox 23">
              <a:extLst>
                <a:ext uri="{FF2B5EF4-FFF2-40B4-BE49-F238E27FC236}">
                  <a16:creationId xmlns:a16="http://schemas.microsoft.com/office/drawing/2014/main" id="{EE7327D9-D125-0A40-06D9-602AFF000D2B}"/>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login- </a:t>
              </a:r>
              <a:r>
                <a:rPr lang="en-US" sz="5400" dirty="0" err="1"/>
                <a:t>idhr</a:t>
              </a:r>
              <a:r>
                <a:rPr lang="en-US" sz="5400" dirty="0"/>
                <a:t> signup</a:t>
              </a:r>
            </a:p>
            <a:p>
              <a:r>
                <a:rPr lang="en-US" sz="5400" dirty="0"/>
                <a:t> KI PIC </a:t>
              </a:r>
              <a:r>
                <a:rPr lang="en-US" sz="5400" dirty="0" err="1"/>
                <a:t>Aygi</a:t>
              </a:r>
              <a:r>
                <a:rPr lang="en-US" sz="5400" dirty="0"/>
                <a:t>-ki pic </a:t>
              </a:r>
              <a:r>
                <a:rPr lang="en-US" sz="5400" dirty="0" err="1"/>
                <a:t>aygi</a:t>
              </a:r>
              <a:endParaRPr lang="en-US" sz="5400" dirty="0"/>
            </a:p>
            <a:p>
              <a:endParaRPr lang="en-US" dirty="0"/>
            </a:p>
            <a:p>
              <a:endParaRPr lang="en-PK" dirty="0"/>
            </a:p>
          </p:txBody>
        </p:sp>
        <p:sp>
          <p:nvSpPr>
            <p:cNvPr id="25" name="TextBox 24">
              <a:extLst>
                <a:ext uri="{FF2B5EF4-FFF2-40B4-BE49-F238E27FC236}">
                  <a16:creationId xmlns:a16="http://schemas.microsoft.com/office/drawing/2014/main" id="{E9472353-44C4-B88F-3F4E-1E90E8344ECA}"/>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simple and secure gateway for users to access their Glamistry accounts — whether they’re returning customers or new beauties signing up.</a:t>
              </a:r>
            </a:p>
          </p:txBody>
        </p:sp>
        <p:sp>
          <p:nvSpPr>
            <p:cNvPr id="26" name="TextBox 25">
              <a:extLst>
                <a:ext uri="{FF2B5EF4-FFF2-40B4-BE49-F238E27FC236}">
                  <a16:creationId xmlns:a16="http://schemas.microsoft.com/office/drawing/2014/main" id="{57386725-A3F8-A14C-CF1C-A1954D2CE839}"/>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Login/Signup Form:</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40973863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FEB55-8C1D-FF61-6EBA-2EAF531F27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537895-34AA-FDF3-3C05-E8175BE2BF93}"/>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9DA6F6B3-CFC3-08FA-22BF-E57762C62C21}"/>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A8461241-C053-6107-0C25-C488441C7350}"/>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153A00B1-A494-FB66-D6ED-DEC0E2A1D78D}"/>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6" name="Group 5">
            <a:extLst>
              <a:ext uri="{FF2B5EF4-FFF2-40B4-BE49-F238E27FC236}">
                <a16:creationId xmlns:a16="http://schemas.microsoft.com/office/drawing/2014/main" id="{6259BBE9-963F-74C2-6F3D-A12CDD8C53BE}"/>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6A1455F3-593F-0BF1-3CE5-A151914A17F1}"/>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D8F79BE5-FA0D-8325-1390-392C2B8B32A9}"/>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58CBCDAD-2DAE-DA2F-67DD-2637CCA39A68}"/>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contactpage</a:t>
              </a:r>
              <a:r>
                <a:rPr lang="en-US" sz="5400" dirty="0"/>
                <a:t> KI PIC AYEGI</a:t>
              </a:r>
            </a:p>
            <a:p>
              <a:endParaRPr lang="en-US" dirty="0"/>
            </a:p>
            <a:p>
              <a:endParaRPr lang="en-PK" dirty="0"/>
            </a:p>
          </p:txBody>
        </p:sp>
        <p:sp>
          <p:nvSpPr>
            <p:cNvPr id="11" name="TextBox 10">
              <a:extLst>
                <a:ext uri="{FF2B5EF4-FFF2-40B4-BE49-F238E27FC236}">
                  <a16:creationId xmlns:a16="http://schemas.microsoft.com/office/drawing/2014/main" id="{702C4532-C48C-B434-D617-9C1812DAF921}"/>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“Have questions</a:t>
              </a:r>
              <a:r>
                <a:rPr lang="en-US" sz="2300" dirty="0">
                  <a:latin typeface="Aptos Narrow" panose="020B0004020202020204" pitchFamily="34" charset="0"/>
                </a:rPr>
                <a:t>?</a:t>
              </a:r>
              <a:r>
                <a:rPr lang="en-US" sz="2300" dirty="0">
                  <a:latin typeface="Tw Cen MT" panose="020B0602020104020603" pitchFamily="34" charset="0"/>
                </a:rPr>
                <a:t> Our Contact page and FAQ section are designed to assist you with clarity, care, and confidence — just like our products.”</a:t>
              </a:r>
              <a:endParaRPr lang="en-PK" sz="2300" dirty="0">
                <a:latin typeface="Tw Cen MT" panose="020B0602020104020603" pitchFamily="34" charset="0"/>
              </a:endParaRPr>
            </a:p>
          </p:txBody>
        </p:sp>
        <p:sp>
          <p:nvSpPr>
            <p:cNvPr id="12" name="TextBox 11">
              <a:extLst>
                <a:ext uri="{FF2B5EF4-FFF2-40B4-BE49-F238E27FC236}">
                  <a16:creationId xmlns:a16="http://schemas.microsoft.com/office/drawing/2014/main" id="{CB961962-6E0B-4E1C-BD0F-4CF207E1C125}"/>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Contact Us &amp; FAQ’s:</a:t>
              </a:r>
              <a:endParaRPr lang="en-PK" sz="3200" b="1" dirty="0">
                <a:solidFill>
                  <a:schemeClr val="tx1">
                    <a:lumMod val="65000"/>
                    <a:lumOff val="35000"/>
                  </a:schemeClr>
                </a:solidFill>
                <a:latin typeface="Tw Cen MT" panose="020B0602020104020603" pitchFamily="34" charset="0"/>
              </a:endParaRPr>
            </a:p>
          </p:txBody>
        </p:sp>
      </p:grpSp>
      <p:grpSp>
        <p:nvGrpSpPr>
          <p:cNvPr id="17" name="Group 16">
            <a:extLst>
              <a:ext uri="{FF2B5EF4-FFF2-40B4-BE49-F238E27FC236}">
                <a16:creationId xmlns:a16="http://schemas.microsoft.com/office/drawing/2014/main" id="{B9A4E883-E40E-EAE0-A64E-6CC1E005FF2C}"/>
              </a:ext>
            </a:extLst>
          </p:cNvPr>
          <p:cNvGrpSpPr/>
          <p:nvPr/>
        </p:nvGrpSpPr>
        <p:grpSpPr>
          <a:xfrm>
            <a:off x="0" y="-7268315"/>
            <a:ext cx="9320522" cy="6903720"/>
            <a:chOff x="-21587" y="-53340"/>
            <a:chExt cx="9320522" cy="6903720"/>
          </a:xfrm>
        </p:grpSpPr>
        <p:sp>
          <p:nvSpPr>
            <p:cNvPr id="18" name="Rectangle 17">
              <a:extLst>
                <a:ext uri="{FF2B5EF4-FFF2-40B4-BE49-F238E27FC236}">
                  <a16:creationId xmlns:a16="http://schemas.microsoft.com/office/drawing/2014/main" id="{135A4DDC-9704-CBC4-99F3-68C1EB825DF2}"/>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9" name="TextBox 18">
              <a:extLst>
                <a:ext uri="{FF2B5EF4-FFF2-40B4-BE49-F238E27FC236}">
                  <a16:creationId xmlns:a16="http://schemas.microsoft.com/office/drawing/2014/main" id="{6CB62ABC-AD6D-84BE-B65D-41D590A6E740}"/>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0" name="TextBox 19">
              <a:extLst>
                <a:ext uri="{FF2B5EF4-FFF2-40B4-BE49-F238E27FC236}">
                  <a16:creationId xmlns:a16="http://schemas.microsoft.com/office/drawing/2014/main" id="{3FEA1777-184F-6872-608F-98735EBA5224}"/>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userPanel</a:t>
              </a:r>
              <a:r>
                <a:rPr lang="en-US" sz="5400" dirty="0"/>
                <a:t> KI PIC AYEGI</a:t>
              </a:r>
            </a:p>
            <a:p>
              <a:endParaRPr lang="en-US" dirty="0"/>
            </a:p>
            <a:p>
              <a:endParaRPr lang="en-PK" dirty="0"/>
            </a:p>
          </p:txBody>
        </p:sp>
        <p:sp>
          <p:nvSpPr>
            <p:cNvPr id="21" name="TextBox 20">
              <a:extLst>
                <a:ext uri="{FF2B5EF4-FFF2-40B4-BE49-F238E27FC236}">
                  <a16:creationId xmlns:a16="http://schemas.microsoft.com/office/drawing/2014/main" id="{19B2D64D-E61E-6543-3B31-E822338E968E}"/>
                </a:ext>
              </a:extLst>
            </p:cNvPr>
            <p:cNvSpPr txBox="1"/>
            <p:nvPr/>
          </p:nvSpPr>
          <p:spPr>
            <a:xfrm>
              <a:off x="1032510" y="2295439"/>
              <a:ext cx="7330439" cy="1169551"/>
            </a:xfrm>
            <a:prstGeom prst="rect">
              <a:avLst/>
            </a:prstGeom>
            <a:noFill/>
          </p:spPr>
          <p:txBody>
            <a:bodyPr wrap="square" rtlCol="0">
              <a:spAutoFit/>
            </a:bodyPr>
            <a:lstStyle/>
            <a:p>
              <a:r>
                <a:rPr lang="en-US" sz="2300" dirty="0">
                  <a:latin typeface="Tw Cen MT" panose="020B0602020104020603" pitchFamily="34" charset="0"/>
                </a:rPr>
                <a:t>A personalized space where users can track orders, manage their profile, view saved items, and enjoy a seamless shopping experience, all in one elegant dashboard</a:t>
              </a:r>
              <a:r>
                <a:rPr lang="en-US" sz="2400" dirty="0"/>
                <a:t>.</a:t>
              </a:r>
              <a:endParaRPr lang="en-PK" sz="2300" dirty="0">
                <a:latin typeface="Tw Cen MT" panose="020B0602020104020603" pitchFamily="34" charset="0"/>
              </a:endParaRPr>
            </a:p>
          </p:txBody>
        </p:sp>
        <p:sp>
          <p:nvSpPr>
            <p:cNvPr id="22" name="TextBox 21">
              <a:extLst>
                <a:ext uri="{FF2B5EF4-FFF2-40B4-BE49-F238E27FC236}">
                  <a16:creationId xmlns:a16="http://schemas.microsoft.com/office/drawing/2014/main" id="{9B29022D-4375-D5E7-C79E-1C8BCC36AF33}"/>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User Panel:</a:t>
              </a:r>
              <a:endParaRPr lang="en-PK" sz="3200" b="1" dirty="0">
                <a:solidFill>
                  <a:schemeClr val="tx1">
                    <a:lumMod val="65000"/>
                    <a:lumOff val="35000"/>
                  </a:schemeClr>
                </a:solidFill>
                <a:latin typeface="Tw Cen MT" panose="020B0602020104020603" pitchFamily="34" charset="0"/>
              </a:endParaRPr>
            </a:p>
          </p:txBody>
        </p:sp>
      </p:grpSp>
      <p:grpSp>
        <p:nvGrpSpPr>
          <p:cNvPr id="24" name="Group 23">
            <a:extLst>
              <a:ext uri="{FF2B5EF4-FFF2-40B4-BE49-F238E27FC236}">
                <a16:creationId xmlns:a16="http://schemas.microsoft.com/office/drawing/2014/main" id="{41C2868C-C0B4-0E5F-2857-B80D479AA88E}"/>
              </a:ext>
            </a:extLst>
          </p:cNvPr>
          <p:cNvGrpSpPr/>
          <p:nvPr/>
        </p:nvGrpSpPr>
        <p:grpSpPr>
          <a:xfrm>
            <a:off x="-9760096" y="-45720"/>
            <a:ext cx="9320522" cy="6903720"/>
            <a:chOff x="-21587" y="-53340"/>
            <a:chExt cx="9320522" cy="6903720"/>
          </a:xfrm>
        </p:grpSpPr>
        <p:sp>
          <p:nvSpPr>
            <p:cNvPr id="25" name="Rectangle 24">
              <a:extLst>
                <a:ext uri="{FF2B5EF4-FFF2-40B4-BE49-F238E27FC236}">
                  <a16:creationId xmlns:a16="http://schemas.microsoft.com/office/drawing/2014/main" id="{A11A124A-5F4E-C65C-7CF7-CBE6544B7E74}"/>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6" name="TextBox 25">
              <a:extLst>
                <a:ext uri="{FF2B5EF4-FFF2-40B4-BE49-F238E27FC236}">
                  <a16:creationId xmlns:a16="http://schemas.microsoft.com/office/drawing/2014/main" id="{EF1D6AF3-FF6A-2AFF-CA69-5B6B48C49A15}"/>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7" name="TextBox 26">
              <a:extLst>
                <a:ext uri="{FF2B5EF4-FFF2-40B4-BE49-F238E27FC236}">
                  <a16:creationId xmlns:a16="http://schemas.microsoft.com/office/drawing/2014/main" id="{F11D729A-E6DB-F445-F846-ADCB49807C4C}"/>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shippinForm</a:t>
              </a:r>
              <a:r>
                <a:rPr lang="en-US" sz="5400" dirty="0"/>
                <a:t> KI PIC AYEGI</a:t>
              </a:r>
            </a:p>
            <a:p>
              <a:endParaRPr lang="en-US" dirty="0"/>
            </a:p>
            <a:p>
              <a:endParaRPr lang="en-PK" dirty="0"/>
            </a:p>
          </p:txBody>
        </p:sp>
        <p:sp>
          <p:nvSpPr>
            <p:cNvPr id="28" name="TextBox 27">
              <a:extLst>
                <a:ext uri="{FF2B5EF4-FFF2-40B4-BE49-F238E27FC236}">
                  <a16:creationId xmlns:a16="http://schemas.microsoft.com/office/drawing/2014/main" id="{C6A86B86-97A5-A701-8391-BA76FC63BC26}"/>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“A beautifully styled from that makes ordering easy, quick, and seamless - all while matching the chic vibe of our brand”.</a:t>
              </a:r>
              <a:endParaRPr lang="en-PK" sz="2300" dirty="0">
                <a:latin typeface="Tw Cen MT" panose="020B0602020104020603" pitchFamily="34" charset="0"/>
              </a:endParaRPr>
            </a:p>
          </p:txBody>
        </p:sp>
        <p:sp>
          <p:nvSpPr>
            <p:cNvPr id="30" name="TextBox 29">
              <a:extLst>
                <a:ext uri="{FF2B5EF4-FFF2-40B4-BE49-F238E27FC236}">
                  <a16:creationId xmlns:a16="http://schemas.microsoft.com/office/drawing/2014/main" id="{02F0FCDC-E806-E123-FF31-03D901198173}"/>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Shipping Form:</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2345592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9F459-6AD7-CBBF-D84A-FD962DA927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15BDC9-E1DD-30BD-C1B6-B27C243ED406}"/>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10B11E4E-5C1B-1073-3476-B65CEEDDAD7F}"/>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198D96E4-06B2-4029-934E-64B28F574F75}"/>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3640B97B-BEE2-F1F2-7F98-DD92E3EE1921}"/>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16" name="Group 15">
            <a:extLst>
              <a:ext uri="{FF2B5EF4-FFF2-40B4-BE49-F238E27FC236}">
                <a16:creationId xmlns:a16="http://schemas.microsoft.com/office/drawing/2014/main" id="{A3DFE402-62E0-7890-754E-914A3F6E9BEC}"/>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0E9681FD-D0DA-FB65-74EB-2E76AD066FD5}"/>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7FE5A0E3-0E9A-81D7-7F0D-34F427F433BD}"/>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C62D1AED-C7AE-A03A-FAA8-A4487A83FC78}"/>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userPanel</a:t>
              </a:r>
              <a:r>
                <a:rPr lang="en-US" sz="5400" dirty="0"/>
                <a:t> KI PIC AYEGI</a:t>
              </a:r>
            </a:p>
            <a:p>
              <a:endParaRPr lang="en-US" dirty="0"/>
            </a:p>
            <a:p>
              <a:endParaRPr lang="en-PK" dirty="0"/>
            </a:p>
          </p:txBody>
        </p:sp>
        <p:sp>
          <p:nvSpPr>
            <p:cNvPr id="11" name="TextBox 10">
              <a:extLst>
                <a:ext uri="{FF2B5EF4-FFF2-40B4-BE49-F238E27FC236}">
                  <a16:creationId xmlns:a16="http://schemas.microsoft.com/office/drawing/2014/main" id="{6AF4E342-5C38-C8C7-C731-027EA18DFF52}"/>
                </a:ext>
              </a:extLst>
            </p:cNvPr>
            <p:cNvSpPr txBox="1"/>
            <p:nvPr/>
          </p:nvSpPr>
          <p:spPr>
            <a:xfrm>
              <a:off x="1032510" y="2295439"/>
              <a:ext cx="7330439" cy="1169551"/>
            </a:xfrm>
            <a:prstGeom prst="rect">
              <a:avLst/>
            </a:prstGeom>
            <a:noFill/>
          </p:spPr>
          <p:txBody>
            <a:bodyPr wrap="square" rtlCol="0">
              <a:spAutoFit/>
            </a:bodyPr>
            <a:lstStyle/>
            <a:p>
              <a:r>
                <a:rPr lang="en-US" sz="2300" dirty="0">
                  <a:latin typeface="Tw Cen MT" panose="020B0602020104020603" pitchFamily="34" charset="0"/>
                </a:rPr>
                <a:t>A personalized space where users can track orders, manage their profile, view saved items, and enjoy a seamless shopping experience, all in one elegant dashboard</a:t>
              </a:r>
              <a:r>
                <a:rPr lang="en-US" sz="2400" dirty="0"/>
                <a:t>.</a:t>
              </a:r>
              <a:endParaRPr lang="en-PK" sz="2300" dirty="0">
                <a:latin typeface="Tw Cen MT" panose="020B0602020104020603" pitchFamily="34" charset="0"/>
              </a:endParaRPr>
            </a:p>
          </p:txBody>
        </p:sp>
        <p:sp>
          <p:nvSpPr>
            <p:cNvPr id="12" name="TextBox 11">
              <a:extLst>
                <a:ext uri="{FF2B5EF4-FFF2-40B4-BE49-F238E27FC236}">
                  <a16:creationId xmlns:a16="http://schemas.microsoft.com/office/drawing/2014/main" id="{C365201E-8C92-0C22-1A60-96DAE45FA283}"/>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User Panel:</a:t>
              </a:r>
              <a:endParaRPr lang="en-PK" sz="3200" b="1" dirty="0">
                <a:solidFill>
                  <a:schemeClr val="tx1">
                    <a:lumMod val="65000"/>
                    <a:lumOff val="35000"/>
                  </a:schemeClr>
                </a:solidFill>
                <a:latin typeface="Tw Cen MT" panose="020B0602020104020603" pitchFamily="34" charset="0"/>
              </a:endParaRPr>
            </a:p>
          </p:txBody>
        </p:sp>
      </p:grpSp>
      <p:grpSp>
        <p:nvGrpSpPr>
          <p:cNvPr id="17" name="Group 16">
            <a:extLst>
              <a:ext uri="{FF2B5EF4-FFF2-40B4-BE49-F238E27FC236}">
                <a16:creationId xmlns:a16="http://schemas.microsoft.com/office/drawing/2014/main" id="{0033E3A4-A560-2E5E-3719-00E69C96194D}"/>
              </a:ext>
            </a:extLst>
          </p:cNvPr>
          <p:cNvGrpSpPr/>
          <p:nvPr/>
        </p:nvGrpSpPr>
        <p:grpSpPr>
          <a:xfrm>
            <a:off x="-9684241" y="-53340"/>
            <a:ext cx="9320522" cy="6903720"/>
            <a:chOff x="-21587" y="-53340"/>
            <a:chExt cx="9320522" cy="6903720"/>
          </a:xfrm>
        </p:grpSpPr>
        <p:sp>
          <p:nvSpPr>
            <p:cNvPr id="18" name="Rectangle 17">
              <a:extLst>
                <a:ext uri="{FF2B5EF4-FFF2-40B4-BE49-F238E27FC236}">
                  <a16:creationId xmlns:a16="http://schemas.microsoft.com/office/drawing/2014/main" id="{EB035D78-3785-5593-6320-DA3CB92E889E}"/>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9" name="TextBox 18">
              <a:extLst>
                <a:ext uri="{FF2B5EF4-FFF2-40B4-BE49-F238E27FC236}">
                  <a16:creationId xmlns:a16="http://schemas.microsoft.com/office/drawing/2014/main" id="{DBEAED29-77C8-BFD2-259F-CEF661F32480}"/>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0" name="TextBox 19">
              <a:extLst>
                <a:ext uri="{FF2B5EF4-FFF2-40B4-BE49-F238E27FC236}">
                  <a16:creationId xmlns:a16="http://schemas.microsoft.com/office/drawing/2014/main" id="{EB16396B-0FB1-6CB3-C36B-20E3D102BFA4}"/>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AdminPAnel</a:t>
              </a:r>
              <a:endParaRPr lang="en-US" sz="5400" dirty="0"/>
            </a:p>
            <a:p>
              <a:r>
                <a:rPr lang="en-US" sz="5400" dirty="0"/>
                <a:t>KI PIC AYEGI</a:t>
              </a:r>
            </a:p>
            <a:p>
              <a:endParaRPr lang="en-US" dirty="0"/>
            </a:p>
            <a:p>
              <a:endParaRPr lang="en-PK" dirty="0"/>
            </a:p>
          </p:txBody>
        </p:sp>
        <p:sp>
          <p:nvSpPr>
            <p:cNvPr id="21" name="TextBox 20">
              <a:extLst>
                <a:ext uri="{FF2B5EF4-FFF2-40B4-BE49-F238E27FC236}">
                  <a16:creationId xmlns:a16="http://schemas.microsoft.com/office/drawing/2014/main" id="{487A1243-7902-D25D-1C00-96921960DA8A}"/>
                </a:ext>
              </a:extLst>
            </p:cNvPr>
            <p:cNvSpPr txBox="1"/>
            <p:nvPr/>
          </p:nvSpPr>
          <p:spPr>
            <a:xfrm>
              <a:off x="1032510" y="2295439"/>
              <a:ext cx="7330439" cy="1154162"/>
            </a:xfrm>
            <a:prstGeom prst="rect">
              <a:avLst/>
            </a:prstGeom>
            <a:noFill/>
          </p:spPr>
          <p:txBody>
            <a:bodyPr wrap="square" rtlCol="0">
              <a:spAutoFit/>
            </a:bodyPr>
            <a:lstStyle/>
            <a:p>
              <a:r>
                <a:rPr lang="en-US" sz="2300" dirty="0">
                  <a:latin typeface="Tw Cen MT" panose="020B0602020104020603" pitchFamily="34" charset="0"/>
                </a:rPr>
                <a:t>A secure dashboard where admins can manage products, view orders, update content, and track customer activity — all in one place.</a:t>
              </a:r>
            </a:p>
          </p:txBody>
        </p:sp>
        <p:sp>
          <p:nvSpPr>
            <p:cNvPr id="22" name="TextBox 21">
              <a:extLst>
                <a:ext uri="{FF2B5EF4-FFF2-40B4-BE49-F238E27FC236}">
                  <a16:creationId xmlns:a16="http://schemas.microsoft.com/office/drawing/2014/main" id="{1BB646C3-F260-F4D5-9F99-BBC4DF611C7F}"/>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Admin Panel:</a:t>
              </a:r>
              <a:endParaRPr lang="en-PK" sz="3200" b="1" dirty="0">
                <a:solidFill>
                  <a:schemeClr val="tx1">
                    <a:lumMod val="65000"/>
                    <a:lumOff val="35000"/>
                  </a:schemeClr>
                </a:solidFill>
                <a:latin typeface="Tw Cen MT" panose="020B0602020104020603" pitchFamily="34" charset="0"/>
              </a:endParaRPr>
            </a:p>
          </p:txBody>
        </p:sp>
      </p:grpSp>
      <p:grpSp>
        <p:nvGrpSpPr>
          <p:cNvPr id="23" name="Group 22">
            <a:extLst>
              <a:ext uri="{FF2B5EF4-FFF2-40B4-BE49-F238E27FC236}">
                <a16:creationId xmlns:a16="http://schemas.microsoft.com/office/drawing/2014/main" id="{994F87F2-183B-ED9D-FC44-DBCB1143A1F9}"/>
              </a:ext>
            </a:extLst>
          </p:cNvPr>
          <p:cNvGrpSpPr/>
          <p:nvPr/>
        </p:nvGrpSpPr>
        <p:grpSpPr>
          <a:xfrm>
            <a:off x="-76200" y="7067937"/>
            <a:ext cx="9320522" cy="6903720"/>
            <a:chOff x="-21587" y="-53340"/>
            <a:chExt cx="9320522" cy="6903720"/>
          </a:xfrm>
        </p:grpSpPr>
        <p:sp>
          <p:nvSpPr>
            <p:cNvPr id="24" name="Rectangle 23">
              <a:extLst>
                <a:ext uri="{FF2B5EF4-FFF2-40B4-BE49-F238E27FC236}">
                  <a16:creationId xmlns:a16="http://schemas.microsoft.com/office/drawing/2014/main" id="{B15CBB00-612D-BED9-B35D-F8DF23B99D03}"/>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25" name="TextBox 24">
              <a:extLst>
                <a:ext uri="{FF2B5EF4-FFF2-40B4-BE49-F238E27FC236}">
                  <a16:creationId xmlns:a16="http://schemas.microsoft.com/office/drawing/2014/main" id="{93E07B2E-6841-C6FF-3A80-730CC251468B}"/>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26" name="TextBox 25">
              <a:extLst>
                <a:ext uri="{FF2B5EF4-FFF2-40B4-BE49-F238E27FC236}">
                  <a16:creationId xmlns:a16="http://schemas.microsoft.com/office/drawing/2014/main" id="{B6A28367-52FE-8EBB-FC7A-27CBD71521D1}"/>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contactpage</a:t>
              </a:r>
              <a:r>
                <a:rPr lang="en-US" sz="5400" dirty="0"/>
                <a:t> KI PIC AYEGI</a:t>
              </a:r>
            </a:p>
            <a:p>
              <a:endParaRPr lang="en-US" dirty="0"/>
            </a:p>
            <a:p>
              <a:endParaRPr lang="en-PK" dirty="0"/>
            </a:p>
          </p:txBody>
        </p:sp>
        <p:sp>
          <p:nvSpPr>
            <p:cNvPr id="27" name="TextBox 26">
              <a:extLst>
                <a:ext uri="{FF2B5EF4-FFF2-40B4-BE49-F238E27FC236}">
                  <a16:creationId xmlns:a16="http://schemas.microsoft.com/office/drawing/2014/main" id="{F0D14E8C-67BB-E452-D46F-98DFB91F509E}"/>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“Have questions</a:t>
              </a:r>
              <a:r>
                <a:rPr lang="en-US" sz="2300" dirty="0">
                  <a:latin typeface="Aptos Narrow" panose="020B0004020202020204" pitchFamily="34" charset="0"/>
                </a:rPr>
                <a:t>?</a:t>
              </a:r>
              <a:r>
                <a:rPr lang="en-US" sz="2300" dirty="0">
                  <a:latin typeface="Tw Cen MT" panose="020B0602020104020603" pitchFamily="34" charset="0"/>
                </a:rPr>
                <a:t> Our Contact page and FAQ section are designed to assist you with clarity, care, and confidence — just like our products.”</a:t>
              </a:r>
              <a:endParaRPr lang="en-PK" sz="2300" dirty="0">
                <a:latin typeface="Tw Cen MT" panose="020B0602020104020603" pitchFamily="34" charset="0"/>
              </a:endParaRPr>
            </a:p>
          </p:txBody>
        </p:sp>
        <p:sp>
          <p:nvSpPr>
            <p:cNvPr id="28" name="TextBox 27">
              <a:extLst>
                <a:ext uri="{FF2B5EF4-FFF2-40B4-BE49-F238E27FC236}">
                  <a16:creationId xmlns:a16="http://schemas.microsoft.com/office/drawing/2014/main" id="{7B934EA9-5B9C-F61A-94B6-2C30DC07D18B}"/>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Contact Us &amp; FAQ’s:</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168932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3C5403-B8DA-3678-F19D-913C2240FF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DEB2CA-9FEB-CD7D-4BB5-8DE000523678}"/>
              </a:ext>
            </a:extLst>
          </p:cNvPr>
          <p:cNvSpPr>
            <a:spLocks noGrp="1"/>
          </p:cNvSpPr>
          <p:nvPr>
            <p:ph type="title"/>
          </p:nvPr>
        </p:nvSpPr>
        <p:spPr/>
        <p:txBody>
          <a:bodyPr/>
          <a:lstStyle/>
          <a:p>
            <a:r>
              <a:rPr lang="en-US" dirty="0"/>
              <a:t>AAAAA </a:t>
            </a:r>
            <a:endParaRPr lang="en-PK" dirty="0"/>
          </a:p>
        </p:txBody>
      </p:sp>
      <p:pic>
        <p:nvPicPr>
          <p:cNvPr id="29" name="Content Placeholder 28">
            <a:extLst>
              <a:ext uri="{FF2B5EF4-FFF2-40B4-BE49-F238E27FC236}">
                <a16:creationId xmlns:a16="http://schemas.microsoft.com/office/drawing/2014/main" id="{FD249B16-F704-932B-2F24-ACB22CF22E91}"/>
              </a:ext>
            </a:extLst>
          </p:cNvPr>
          <p:cNvPicPr>
            <a:picLocks noGrp="1" noChangeAspect="1"/>
          </p:cNvPicPr>
          <p:nvPr>
            <p:ph idx="1"/>
          </p:nvPr>
        </p:nvPicPr>
        <p:blipFill>
          <a:blip r:embed="rId3"/>
          <a:stretch>
            <a:fillRect/>
          </a:stretch>
        </p:blipFill>
        <p:spPr>
          <a:xfrm>
            <a:off x="-64588" y="-53340"/>
            <a:ext cx="9215120" cy="6911340"/>
          </a:xfrm>
        </p:spPr>
      </p:pic>
      <p:sp>
        <p:nvSpPr>
          <p:cNvPr id="46" name="Footer Placeholder 45">
            <a:extLst>
              <a:ext uri="{FF2B5EF4-FFF2-40B4-BE49-F238E27FC236}">
                <a16:creationId xmlns:a16="http://schemas.microsoft.com/office/drawing/2014/main" id="{234D6FB6-A2D4-FC9B-6BD1-958076EC77B5}"/>
              </a:ext>
            </a:extLst>
          </p:cNvPr>
          <p:cNvSpPr>
            <a:spLocks noGrp="1"/>
          </p:cNvSpPr>
          <p:nvPr>
            <p:ph type="ftr" sz="quarter" idx="11"/>
          </p:nvPr>
        </p:nvSpPr>
        <p:spPr/>
        <p:txBody>
          <a:bodyPr/>
          <a:lstStyle/>
          <a:p>
            <a:r>
              <a:rPr lang="en-US"/>
              <a:t>~Where Glamour Meets Artistry~</a:t>
            </a:r>
          </a:p>
        </p:txBody>
      </p:sp>
      <p:sp>
        <p:nvSpPr>
          <p:cNvPr id="5" name="TextBox 4">
            <a:extLst>
              <a:ext uri="{FF2B5EF4-FFF2-40B4-BE49-F238E27FC236}">
                <a16:creationId xmlns:a16="http://schemas.microsoft.com/office/drawing/2014/main" id="{100C3DAE-0C8E-EF41-508E-898BCE041DFB}"/>
              </a:ext>
            </a:extLst>
          </p:cNvPr>
          <p:cNvSpPr txBox="1"/>
          <p:nvPr/>
        </p:nvSpPr>
        <p:spPr>
          <a:xfrm>
            <a:off x="914400" y="1727675"/>
            <a:ext cx="7448550" cy="369332"/>
          </a:xfrm>
          <a:prstGeom prst="rect">
            <a:avLst/>
          </a:prstGeom>
          <a:noFill/>
        </p:spPr>
        <p:txBody>
          <a:bodyPr wrap="square" rtlCol="0">
            <a:spAutoFit/>
          </a:bodyPr>
          <a:lstStyle/>
          <a:p>
            <a:endParaRPr lang="en-PK" dirty="0"/>
          </a:p>
        </p:txBody>
      </p:sp>
      <p:grpSp>
        <p:nvGrpSpPr>
          <p:cNvPr id="16" name="Group 15">
            <a:extLst>
              <a:ext uri="{FF2B5EF4-FFF2-40B4-BE49-F238E27FC236}">
                <a16:creationId xmlns:a16="http://schemas.microsoft.com/office/drawing/2014/main" id="{DED0CB27-0625-3DE1-8D35-AA64A40E4712}"/>
              </a:ext>
            </a:extLst>
          </p:cNvPr>
          <p:cNvGrpSpPr/>
          <p:nvPr/>
        </p:nvGrpSpPr>
        <p:grpSpPr>
          <a:xfrm>
            <a:off x="-21587" y="-53340"/>
            <a:ext cx="9320522" cy="6903720"/>
            <a:chOff x="-21587" y="-53340"/>
            <a:chExt cx="9320522" cy="6903720"/>
          </a:xfrm>
        </p:grpSpPr>
        <p:sp>
          <p:nvSpPr>
            <p:cNvPr id="3" name="Rectangle 2">
              <a:extLst>
                <a:ext uri="{FF2B5EF4-FFF2-40B4-BE49-F238E27FC236}">
                  <a16:creationId xmlns:a16="http://schemas.microsoft.com/office/drawing/2014/main" id="{45AB3A57-4EB3-419E-3B50-781222D4D2C1}"/>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4" name="TextBox 3">
              <a:extLst>
                <a:ext uri="{FF2B5EF4-FFF2-40B4-BE49-F238E27FC236}">
                  <a16:creationId xmlns:a16="http://schemas.microsoft.com/office/drawing/2014/main" id="{E5B5BBC9-8117-6F4D-7610-2ECC55E4672B}"/>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8" name="TextBox 7">
              <a:extLst>
                <a:ext uri="{FF2B5EF4-FFF2-40B4-BE49-F238E27FC236}">
                  <a16:creationId xmlns:a16="http://schemas.microsoft.com/office/drawing/2014/main" id="{4542F0A3-6BDC-FF70-8B1B-9F33C8FF7DE3}"/>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AdminPAnel</a:t>
              </a:r>
              <a:endParaRPr lang="en-US" sz="5400" dirty="0"/>
            </a:p>
            <a:p>
              <a:r>
                <a:rPr lang="en-US" sz="5400" dirty="0"/>
                <a:t>KI PIC AYEGI</a:t>
              </a:r>
            </a:p>
            <a:p>
              <a:endParaRPr lang="en-US" dirty="0"/>
            </a:p>
            <a:p>
              <a:endParaRPr lang="en-PK" dirty="0"/>
            </a:p>
          </p:txBody>
        </p:sp>
        <p:sp>
          <p:nvSpPr>
            <p:cNvPr id="11" name="TextBox 10">
              <a:extLst>
                <a:ext uri="{FF2B5EF4-FFF2-40B4-BE49-F238E27FC236}">
                  <a16:creationId xmlns:a16="http://schemas.microsoft.com/office/drawing/2014/main" id="{6CAF36E9-7401-F261-985A-A5363B082B38}"/>
                </a:ext>
              </a:extLst>
            </p:cNvPr>
            <p:cNvSpPr txBox="1"/>
            <p:nvPr/>
          </p:nvSpPr>
          <p:spPr>
            <a:xfrm>
              <a:off x="1032510" y="2295439"/>
              <a:ext cx="7330439" cy="1154162"/>
            </a:xfrm>
            <a:prstGeom prst="rect">
              <a:avLst/>
            </a:prstGeom>
            <a:noFill/>
          </p:spPr>
          <p:txBody>
            <a:bodyPr wrap="square" rtlCol="0">
              <a:spAutoFit/>
            </a:bodyPr>
            <a:lstStyle/>
            <a:p>
              <a:r>
                <a:rPr lang="en-US" sz="2300" dirty="0">
                  <a:latin typeface="Tw Cen MT" panose="020B0602020104020603" pitchFamily="34" charset="0"/>
                </a:rPr>
                <a:t>A secure dashboard where admins can manage products, view orders, update content, and track customer activity — all in one place.</a:t>
              </a:r>
            </a:p>
          </p:txBody>
        </p:sp>
        <p:sp>
          <p:nvSpPr>
            <p:cNvPr id="12" name="TextBox 11">
              <a:extLst>
                <a:ext uri="{FF2B5EF4-FFF2-40B4-BE49-F238E27FC236}">
                  <a16:creationId xmlns:a16="http://schemas.microsoft.com/office/drawing/2014/main" id="{16F495C5-B637-3557-68BE-819D7A5A3348}"/>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Admin Panel:</a:t>
              </a:r>
              <a:endParaRPr lang="en-PK" sz="3200" b="1" dirty="0">
                <a:solidFill>
                  <a:schemeClr val="tx1">
                    <a:lumMod val="65000"/>
                    <a:lumOff val="35000"/>
                  </a:schemeClr>
                </a:solidFill>
                <a:latin typeface="Tw Cen MT" panose="020B0602020104020603" pitchFamily="34" charset="0"/>
              </a:endParaRPr>
            </a:p>
          </p:txBody>
        </p:sp>
      </p:grpSp>
      <p:grpSp>
        <p:nvGrpSpPr>
          <p:cNvPr id="7" name="Group 6">
            <a:extLst>
              <a:ext uri="{FF2B5EF4-FFF2-40B4-BE49-F238E27FC236}">
                <a16:creationId xmlns:a16="http://schemas.microsoft.com/office/drawing/2014/main" id="{08AB8274-7FC4-529C-45EF-84DDFBCDD3B2}"/>
              </a:ext>
            </a:extLst>
          </p:cNvPr>
          <p:cNvGrpSpPr/>
          <p:nvPr/>
        </p:nvGrpSpPr>
        <p:grpSpPr>
          <a:xfrm>
            <a:off x="-9684241" y="-45720"/>
            <a:ext cx="9320522" cy="6903720"/>
            <a:chOff x="-21587" y="-53340"/>
            <a:chExt cx="9320522" cy="6903720"/>
          </a:xfrm>
        </p:grpSpPr>
        <p:sp>
          <p:nvSpPr>
            <p:cNvPr id="9" name="Rectangle 8">
              <a:extLst>
                <a:ext uri="{FF2B5EF4-FFF2-40B4-BE49-F238E27FC236}">
                  <a16:creationId xmlns:a16="http://schemas.microsoft.com/office/drawing/2014/main" id="{B4F78B46-07D5-CE38-69BC-E51CE1CEE41F}"/>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0" name="TextBox 9">
              <a:extLst>
                <a:ext uri="{FF2B5EF4-FFF2-40B4-BE49-F238E27FC236}">
                  <a16:creationId xmlns:a16="http://schemas.microsoft.com/office/drawing/2014/main" id="{8369E6AF-12C8-060A-6C32-C5491908B137}"/>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13" name="TextBox 12">
              <a:extLst>
                <a:ext uri="{FF2B5EF4-FFF2-40B4-BE49-F238E27FC236}">
                  <a16:creationId xmlns:a16="http://schemas.microsoft.com/office/drawing/2014/main" id="{9484759F-C5FE-B224-08C8-20F2B94651AF}"/>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prdctCategorys</a:t>
              </a:r>
              <a:r>
                <a:rPr lang="en-US" sz="5400" dirty="0"/>
                <a:t> KI PIC AYEGI</a:t>
              </a:r>
            </a:p>
            <a:p>
              <a:endParaRPr lang="en-US" dirty="0"/>
            </a:p>
            <a:p>
              <a:endParaRPr lang="en-PK" dirty="0"/>
            </a:p>
          </p:txBody>
        </p:sp>
        <p:sp>
          <p:nvSpPr>
            <p:cNvPr id="14" name="TextBox 13">
              <a:extLst>
                <a:ext uri="{FF2B5EF4-FFF2-40B4-BE49-F238E27FC236}">
                  <a16:creationId xmlns:a16="http://schemas.microsoft.com/office/drawing/2014/main" id="{C031393A-E9E4-0BCE-8ABB-E1B4D8C89D20}"/>
                </a:ext>
              </a:extLst>
            </p:cNvPr>
            <p:cNvSpPr txBox="1"/>
            <p:nvPr/>
          </p:nvSpPr>
          <p:spPr>
            <a:xfrm>
              <a:off x="1032511" y="2295439"/>
              <a:ext cx="6819718" cy="1154162"/>
            </a:xfrm>
            <a:prstGeom prst="rect">
              <a:avLst/>
            </a:prstGeom>
            <a:noFill/>
          </p:spPr>
          <p:txBody>
            <a:bodyPr wrap="square" rtlCol="0">
              <a:spAutoFit/>
            </a:bodyPr>
            <a:lstStyle/>
            <a:p>
              <a:r>
                <a:rPr lang="en-US" sz="2300" dirty="0">
                  <a:latin typeface="Tw Cen MT" panose="020B0602020104020603" pitchFamily="34" charset="0"/>
                </a:rPr>
                <a:t>“From luxurious lipsticks to elegant jewelry, each product is displayed with vibrant visuals, star ratings, and pricing — designed to catch the eye and win the heart.”</a:t>
              </a:r>
              <a:endParaRPr lang="en-PK" sz="2300" dirty="0">
                <a:latin typeface="Tw Cen MT" panose="020B0602020104020603" pitchFamily="34" charset="0"/>
              </a:endParaRPr>
            </a:p>
          </p:txBody>
        </p:sp>
        <p:sp>
          <p:nvSpPr>
            <p:cNvPr id="15" name="TextBox 14">
              <a:extLst>
                <a:ext uri="{FF2B5EF4-FFF2-40B4-BE49-F238E27FC236}">
                  <a16:creationId xmlns:a16="http://schemas.microsoft.com/office/drawing/2014/main" id="{5E38CED1-3D90-4C14-9639-A2AE6413F5A8}"/>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Our Products:</a:t>
              </a:r>
              <a:endParaRPr lang="en-PK" sz="3200" b="1" dirty="0">
                <a:solidFill>
                  <a:schemeClr val="tx1">
                    <a:lumMod val="65000"/>
                    <a:lumOff val="35000"/>
                  </a:schemeClr>
                </a:solidFill>
                <a:latin typeface="Tw Cen MT" panose="020B0602020104020603" pitchFamily="34" charset="0"/>
              </a:endParaRPr>
            </a:p>
          </p:txBody>
        </p:sp>
      </p:grpSp>
      <p:grpSp>
        <p:nvGrpSpPr>
          <p:cNvPr id="6" name="Group 5">
            <a:extLst>
              <a:ext uri="{FF2B5EF4-FFF2-40B4-BE49-F238E27FC236}">
                <a16:creationId xmlns:a16="http://schemas.microsoft.com/office/drawing/2014/main" id="{6AB0F218-EA80-12B0-CE57-ACC38E8548AD}"/>
              </a:ext>
            </a:extLst>
          </p:cNvPr>
          <p:cNvGrpSpPr/>
          <p:nvPr/>
        </p:nvGrpSpPr>
        <p:grpSpPr>
          <a:xfrm>
            <a:off x="10551613" y="-45720"/>
            <a:ext cx="9320522" cy="6903720"/>
            <a:chOff x="-21587" y="-53340"/>
            <a:chExt cx="9320522" cy="6903720"/>
          </a:xfrm>
        </p:grpSpPr>
        <p:sp>
          <p:nvSpPr>
            <p:cNvPr id="17" name="Rectangle 16">
              <a:extLst>
                <a:ext uri="{FF2B5EF4-FFF2-40B4-BE49-F238E27FC236}">
                  <a16:creationId xmlns:a16="http://schemas.microsoft.com/office/drawing/2014/main" id="{9D95BF76-B3B3-AE19-6626-3483DC444B12}"/>
                </a:ext>
              </a:extLst>
            </p:cNvPr>
            <p:cNvSpPr/>
            <p:nvPr/>
          </p:nvSpPr>
          <p:spPr>
            <a:xfrm>
              <a:off x="-21587" y="-53340"/>
              <a:ext cx="9320522" cy="6903720"/>
            </a:xfrm>
            <a:prstGeom prst="rect">
              <a:avLst/>
            </a:prstGeom>
            <a:gradFill>
              <a:gsLst>
                <a:gs pos="0">
                  <a:schemeClr val="accent2">
                    <a:lumMod val="60000"/>
                    <a:lumOff val="40000"/>
                  </a:schemeClr>
                </a:gs>
                <a:gs pos="100000">
                  <a:schemeClr val="bg1"/>
                </a:gs>
                <a:gs pos="100000">
                  <a:schemeClr val="bg1"/>
                </a:gs>
                <a:gs pos="65000">
                  <a:srgbClr val="FFFFFF"/>
                </a:gs>
                <a:gs pos="100000">
                  <a:srgbClr val="FFFFFF"/>
                </a:gs>
                <a:gs pos="100000">
                  <a:schemeClr val="bg1"/>
                </a:gs>
              </a:gsLst>
              <a:lin ang="9600000" scaled="0"/>
            </a:gradFill>
            <a:ln>
              <a:solidFill>
                <a:schemeClr val="bg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PK" dirty="0"/>
            </a:p>
          </p:txBody>
        </p:sp>
        <p:sp>
          <p:nvSpPr>
            <p:cNvPr id="18" name="TextBox 17">
              <a:extLst>
                <a:ext uri="{FF2B5EF4-FFF2-40B4-BE49-F238E27FC236}">
                  <a16:creationId xmlns:a16="http://schemas.microsoft.com/office/drawing/2014/main" id="{ADF0AA55-AD0A-6E43-5C30-C3CDB060B30D}"/>
                </a:ext>
              </a:extLst>
            </p:cNvPr>
            <p:cNvSpPr txBox="1"/>
            <p:nvPr/>
          </p:nvSpPr>
          <p:spPr>
            <a:xfrm>
              <a:off x="737689" y="492195"/>
              <a:ext cx="7801971" cy="707886"/>
            </a:xfrm>
            <a:prstGeom prst="rect">
              <a:avLst/>
            </a:prstGeom>
            <a:noFill/>
          </p:spPr>
          <p:txBody>
            <a:bodyPr wrap="square" rtlCol="0">
              <a:spAutoFit/>
            </a:bodyPr>
            <a:lstStyle/>
            <a:p>
              <a:r>
                <a:rPr lang="en-US" sz="4000" b="1" i="1" dirty="0">
                  <a:latin typeface="Tw Cen MT" panose="020B0602020104020603" pitchFamily="34" charset="0"/>
                </a:rPr>
                <a:t>THE KEY FEATURES OF OUR WEBSITE:</a:t>
              </a:r>
              <a:endParaRPr lang="en-PK" sz="2400" b="1" i="1" dirty="0">
                <a:latin typeface="Tw Cen MT" panose="020B0602020104020603" pitchFamily="34" charset="0"/>
              </a:endParaRPr>
            </a:p>
          </p:txBody>
        </p:sp>
        <p:sp>
          <p:nvSpPr>
            <p:cNvPr id="19" name="TextBox 18">
              <a:extLst>
                <a:ext uri="{FF2B5EF4-FFF2-40B4-BE49-F238E27FC236}">
                  <a16:creationId xmlns:a16="http://schemas.microsoft.com/office/drawing/2014/main" id="{3BC848D4-7C8C-4288-3404-FDD345C0D239}"/>
                </a:ext>
              </a:extLst>
            </p:cNvPr>
            <p:cNvSpPr txBox="1"/>
            <p:nvPr/>
          </p:nvSpPr>
          <p:spPr>
            <a:xfrm>
              <a:off x="814387" y="3937864"/>
              <a:ext cx="7515226" cy="2308324"/>
            </a:xfrm>
            <a:prstGeom prst="rect">
              <a:avLst/>
            </a:prstGeom>
            <a:solidFill>
              <a:schemeClr val="accent1">
                <a:lumMod val="60000"/>
                <a:lumOff val="40000"/>
              </a:schemeClr>
            </a:solidFill>
          </p:spPr>
          <p:txBody>
            <a:bodyPr wrap="square" rtlCol="0">
              <a:spAutoFit/>
            </a:bodyPr>
            <a:lstStyle/>
            <a:p>
              <a:r>
                <a:rPr lang="en-US" sz="5400" dirty="0"/>
                <a:t>IDHR </a:t>
              </a:r>
              <a:r>
                <a:rPr lang="en-US" sz="5400" dirty="0" err="1"/>
                <a:t>userPanel</a:t>
              </a:r>
              <a:r>
                <a:rPr lang="en-US" sz="5400" dirty="0"/>
                <a:t> KI PIC AYEGI</a:t>
              </a:r>
            </a:p>
            <a:p>
              <a:endParaRPr lang="en-US" dirty="0"/>
            </a:p>
            <a:p>
              <a:endParaRPr lang="en-PK" dirty="0"/>
            </a:p>
          </p:txBody>
        </p:sp>
        <p:sp>
          <p:nvSpPr>
            <p:cNvPr id="20" name="TextBox 19">
              <a:extLst>
                <a:ext uri="{FF2B5EF4-FFF2-40B4-BE49-F238E27FC236}">
                  <a16:creationId xmlns:a16="http://schemas.microsoft.com/office/drawing/2014/main" id="{C9355AEA-8A42-040F-4FE0-D0FFEECE192F}"/>
                </a:ext>
              </a:extLst>
            </p:cNvPr>
            <p:cNvSpPr txBox="1"/>
            <p:nvPr/>
          </p:nvSpPr>
          <p:spPr>
            <a:xfrm>
              <a:off x="1032510" y="2295439"/>
              <a:ext cx="7330439" cy="1169551"/>
            </a:xfrm>
            <a:prstGeom prst="rect">
              <a:avLst/>
            </a:prstGeom>
            <a:noFill/>
          </p:spPr>
          <p:txBody>
            <a:bodyPr wrap="square" rtlCol="0">
              <a:spAutoFit/>
            </a:bodyPr>
            <a:lstStyle/>
            <a:p>
              <a:r>
                <a:rPr lang="en-US" sz="2300" dirty="0">
                  <a:latin typeface="Tw Cen MT" panose="020B0602020104020603" pitchFamily="34" charset="0"/>
                </a:rPr>
                <a:t>A personalized space where users can track orders, manage their profile, view saved items, and enjoy a seamless shopping experience, all in one elegant dashboard</a:t>
              </a:r>
              <a:r>
                <a:rPr lang="en-US" sz="2400" dirty="0"/>
                <a:t>.</a:t>
              </a:r>
              <a:endParaRPr lang="en-PK" sz="2300" dirty="0">
                <a:latin typeface="Tw Cen MT" panose="020B0602020104020603" pitchFamily="34" charset="0"/>
              </a:endParaRPr>
            </a:p>
          </p:txBody>
        </p:sp>
        <p:sp>
          <p:nvSpPr>
            <p:cNvPr id="21" name="TextBox 20">
              <a:extLst>
                <a:ext uri="{FF2B5EF4-FFF2-40B4-BE49-F238E27FC236}">
                  <a16:creationId xmlns:a16="http://schemas.microsoft.com/office/drawing/2014/main" id="{D71BF1B7-3BF8-120B-300A-12F2B138CD30}"/>
                </a:ext>
              </a:extLst>
            </p:cNvPr>
            <p:cNvSpPr txBox="1"/>
            <p:nvPr/>
          </p:nvSpPr>
          <p:spPr>
            <a:xfrm>
              <a:off x="1075512" y="1582061"/>
              <a:ext cx="6330314" cy="584775"/>
            </a:xfrm>
            <a:prstGeom prst="rect">
              <a:avLst/>
            </a:prstGeom>
            <a:noFill/>
          </p:spPr>
          <p:txBody>
            <a:bodyPr wrap="square" rtlCol="0">
              <a:spAutoFit/>
            </a:bodyPr>
            <a:lstStyle/>
            <a:p>
              <a:r>
                <a:rPr lang="en-US" sz="3200" b="1" dirty="0">
                  <a:solidFill>
                    <a:schemeClr val="tx1">
                      <a:lumMod val="65000"/>
                      <a:lumOff val="35000"/>
                    </a:schemeClr>
                  </a:solidFill>
                  <a:latin typeface="Tw Cen MT" panose="020B0602020104020603" pitchFamily="34" charset="0"/>
                </a:rPr>
                <a:t>User Panel:</a:t>
              </a:r>
              <a:endParaRPr lang="en-PK" sz="3200" b="1" dirty="0">
                <a:solidFill>
                  <a:schemeClr val="tx1">
                    <a:lumMod val="65000"/>
                    <a:lumOff val="35000"/>
                  </a:schemeClr>
                </a:solidFill>
                <a:latin typeface="Tw Cen MT" panose="020B0602020104020603" pitchFamily="34" charset="0"/>
              </a:endParaRPr>
            </a:p>
          </p:txBody>
        </p:sp>
      </p:grpSp>
    </p:spTree>
    <p:extLst>
      <p:ext uri="{BB962C8B-B14F-4D97-AF65-F5344CB8AC3E}">
        <p14:creationId xmlns:p14="http://schemas.microsoft.com/office/powerpoint/2010/main" val="11359785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1638</TotalTime>
  <Words>2701</Words>
  <Application>Microsoft Office PowerPoint</Application>
  <PresentationFormat>On-screen Show (4:3)</PresentationFormat>
  <Paragraphs>228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 Narrow</vt:lpstr>
      <vt:lpstr>Arial</vt:lpstr>
      <vt:lpstr>Berlin Sans FB Demi</vt:lpstr>
      <vt:lpstr>Calibri</vt:lpstr>
      <vt:lpstr>Tw Cen MT</vt:lpstr>
      <vt:lpstr>Office Theme</vt:lpstr>
      <vt:lpstr>PowerPoint Presentation</vt:lpstr>
      <vt:lpstr>PowerPoint Presentation</vt:lpstr>
      <vt:lpstr>PowerPoint Presentation</vt:lpstr>
      <vt:lpstr>AAAAA </vt:lpstr>
      <vt:lpstr>AAAAA </vt:lpstr>
      <vt:lpstr>AAAAA </vt:lpstr>
      <vt:lpstr>AAAAA </vt:lpstr>
      <vt:lpstr>AAAAA </vt:lpstr>
      <vt:lpstr>AAAAA </vt:lpstr>
      <vt:lpstr>AAAAA </vt:lpstr>
      <vt:lpstr>AAAAA </vt:lpstr>
      <vt:lpstr>AAAAA </vt:lpstr>
      <vt:lpstr>AAAAA </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Ayan</dc:creator>
  <cp:keywords/>
  <dc:description>generated using python-pptx</dc:description>
  <cp:lastModifiedBy>Ayan Israr</cp:lastModifiedBy>
  <cp:revision>2</cp:revision>
  <dcterms:created xsi:type="dcterms:W3CDTF">2013-01-27T09:14:16Z</dcterms:created>
  <dcterms:modified xsi:type="dcterms:W3CDTF">2025-06-15T19:54:21Z</dcterms:modified>
  <cp:category/>
</cp:coreProperties>
</file>

<file path=docProps/thumbnail.jpeg>
</file>